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415" r:id="rId4"/>
    <p:sldId id="257" r:id="rId5"/>
    <p:sldId id="460" r:id="rId6"/>
    <p:sldId id="424" r:id="rId7"/>
    <p:sldId id="428" r:id="rId8"/>
    <p:sldId id="427" r:id="rId9"/>
    <p:sldId id="261" r:id="rId10"/>
    <p:sldId id="426" r:id="rId11"/>
    <p:sldId id="431" r:id="rId12"/>
    <p:sldId id="434" r:id="rId13"/>
    <p:sldId id="449" r:id="rId14"/>
    <p:sldId id="435" r:id="rId15"/>
    <p:sldId id="433" r:id="rId16"/>
    <p:sldId id="450" r:id="rId17"/>
    <p:sldId id="258" r:id="rId18"/>
    <p:sldId id="452" r:id="rId19"/>
    <p:sldId id="425" r:id="rId20"/>
    <p:sldId id="420" r:id="rId21"/>
    <p:sldId id="437" r:id="rId22"/>
    <p:sldId id="438" r:id="rId23"/>
    <p:sldId id="439" r:id="rId24"/>
    <p:sldId id="447" r:id="rId25"/>
    <p:sldId id="440" r:id="rId26"/>
    <p:sldId id="418" r:id="rId27"/>
    <p:sldId id="442" r:id="rId28"/>
    <p:sldId id="446" r:id="rId29"/>
    <p:sldId id="419" r:id="rId30"/>
    <p:sldId id="459" r:id="rId31"/>
    <p:sldId id="461" r:id="rId32"/>
    <p:sldId id="451" r:id="rId33"/>
    <p:sldId id="456" r:id="rId34"/>
    <p:sldId id="444" r:id="rId35"/>
    <p:sldId id="445" r:id="rId36"/>
    <p:sldId id="453" r:id="rId37"/>
    <p:sldId id="462" r:id="rId38"/>
    <p:sldId id="429" r:id="rId39"/>
    <p:sldId id="455" r:id="rId40"/>
    <p:sldId id="436" r:id="rId41"/>
    <p:sldId id="457" r:id="rId42"/>
    <p:sldId id="416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0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38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50" Type="http://schemas.openxmlformats.org/officeDocument/2006/relationships/customXml" Target="../customXml/item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customXml" Target="../customXml/item2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customXml" Target="../customXml/item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6DC4D-EEC3-5951-3BF2-13D797C0C9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A90462-EF0A-5EB1-CC9E-DC232E139E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CF6312-9A84-455B-0C02-827DD2758C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E16505-5D48-4DAC-A062-4C566C7A7439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2B924-B4AB-7D44-FF49-258E8BCF2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5DA28-1518-0DD5-F133-1AA18D019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6E19B8-5DFA-459A-83AF-496F7B0F1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397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F9FC8-680B-49FE-31A6-D3F7D1E57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DCECC-FC3E-ED17-A4C5-FFE703ABA8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231D49-53D1-DAEF-2424-7532B18207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E16505-5D48-4DAC-A062-4C566C7A7439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5DF13D-DFE4-10AF-0677-091532CB6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D58E5E-3D5A-1118-2973-1445A73D2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6E19B8-5DFA-459A-83AF-496F7B0F1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667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95B855-D1F6-82A9-4F8D-5E6DFA8D3F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F706DF-980E-E00F-C5F9-15A5119922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79CDA9-56B4-B170-4874-0CE6694723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E16505-5D48-4DAC-A062-4C566C7A7439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403EC-798A-267C-BAEC-D6813F856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C42783-39DE-B443-332C-E2C1EFDB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6E19B8-5DFA-459A-83AF-496F7B0F1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305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066BC-843C-419F-9977-D35BD11A7620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C9E5F-8B91-4FE5-96C2-A2C328B50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1405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066BC-843C-419F-9977-D35BD11A7620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C9E5F-8B91-4FE5-96C2-A2C328B50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5084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066BC-843C-419F-9977-D35BD11A7620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C9E5F-8B91-4FE5-96C2-A2C328B50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4449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066BC-843C-419F-9977-D35BD11A7620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C9E5F-8B91-4FE5-96C2-A2C328B50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7595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066BC-843C-419F-9977-D35BD11A7620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C9E5F-8B91-4FE5-96C2-A2C328B50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8561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066BC-843C-419F-9977-D35BD11A7620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C9E5F-8B91-4FE5-96C2-A2C328B50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9949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066BC-843C-419F-9977-D35BD11A7620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C9E5F-8B91-4FE5-96C2-A2C328B50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1008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066BC-843C-419F-9977-D35BD11A7620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C9E5F-8B91-4FE5-96C2-A2C328B50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382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7C75F-1BDF-4700-7E8D-7B1153FE4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5D217-0FD1-C41C-618B-357311137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61954A-515D-9A8C-6D7F-FE07F61F16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E16505-5D48-4DAC-A062-4C566C7A7439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A6C67F-4652-928D-47AE-F8B43223A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9A1B67-EE61-BF11-9BD2-43FCAF83D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6E19B8-5DFA-459A-83AF-496F7B0F1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1808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066BC-843C-419F-9977-D35BD11A7620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C9E5F-8B91-4FE5-96C2-A2C328B50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043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066BC-843C-419F-9977-D35BD11A7620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C9E5F-8B91-4FE5-96C2-A2C328B50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829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066BC-843C-419F-9977-D35BD11A7620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C9E5F-8B91-4FE5-96C2-A2C328B50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885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872C0-BEE9-E00C-DB27-2A3BDB420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D52E4F-46A9-3A62-5E66-C8B78CF83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038EAF-0DAB-A679-52CB-5848520EE8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E16505-5D48-4DAC-A062-4C566C7A7439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AF155A-5ABB-904E-288A-D76A20622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C71777-B27E-7259-31EB-E5C03F706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6E19B8-5DFA-459A-83AF-496F7B0F1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682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56DEA-DD84-317E-9241-DAFF0BDBE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24C41-076D-C8E0-C11B-249981572F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C78FB0-3561-E169-057B-20614E1EFF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28F315-6DFA-E0A5-EBED-5EF4F18BD9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E16505-5D48-4DAC-A062-4C566C7A7439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EF715C-6391-6F37-6F4E-B3AFDFF83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659DAD-42F9-EBCA-E0BA-0AA01F533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6E19B8-5DFA-459A-83AF-496F7B0F1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840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38603-6A0F-FF79-DB84-BA265F43E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B5534C-5CC7-959E-F99A-B823CE242A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EB9893-B412-CA08-D310-817DF28DE2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604809-5875-4C71-2CAC-322C43ECBB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63F9BF-072A-B740-9B19-DC8E4640E4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6A58F3-171F-F309-501F-4A150E331A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E16505-5D48-4DAC-A062-4C566C7A7439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77E96C-DEDF-CC6B-59E7-CAA3F3A53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E94A27-BF3F-AAA4-EB5C-4BE7D6C27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6E19B8-5DFA-459A-83AF-496F7B0F1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174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C0221-3118-42E8-5E47-213573C5F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79D69A-0D42-0599-FFEA-97E14413CA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E16505-5D48-4DAC-A062-4C566C7A7439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C2E301-A26E-5726-04C8-C75ECBCA5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94300F-B2B5-9197-29EB-7EF17F4F9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6E19B8-5DFA-459A-83AF-496F7B0F1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036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F583D6-B95E-3530-A1A8-192B3739EC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E16505-5D48-4DAC-A062-4C566C7A7439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B9D310-5398-79C1-C8C6-94F3F7414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F7B81-9B8D-B8CD-951E-F2DBC4D6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6E19B8-5DFA-459A-83AF-496F7B0F1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720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3416C-2F22-1206-1962-41D21881A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94AA0-4276-BC5A-1FF8-3B7C83177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183BFD-3A2E-BC08-1626-13BA6A10A3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579AA7-C4C2-6423-066F-F04D4246CC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E16505-5D48-4DAC-A062-4C566C7A7439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79366E-D6B9-38CD-8C0E-A416BE144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B992A4-93EE-7382-7D7C-C72873A50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6E19B8-5DFA-459A-83AF-496F7B0F1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045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B2FA5-D92B-2897-E277-F159523C8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F1E864-9614-C5A7-DFBF-EC92AF60F7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124132-E5A7-6DE1-203E-78AF3D554C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60C0D9-8694-FB47-CBA9-EA371BF08A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E16505-5D48-4DAC-A062-4C566C7A7439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49BE93-6E08-A738-37B1-8F05943A5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1BE364-8469-F0AB-8BD6-89D942E4C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6E19B8-5DFA-459A-83AF-496F7B0F1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341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6950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066BC-843C-419F-9977-D35BD11A7620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C9E5F-8B91-4FE5-96C2-A2C328B50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690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sv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gif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4.gif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4.gif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pe.app/" TargetMode="Externa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pe.app/" TargetMode="Externa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Stephen.DeWitte@ky.gov" TargetMode="External"/><Relationship Id="rId5" Type="http://schemas.openxmlformats.org/officeDocument/2006/relationships/hyperlink" Target="mailto:Patrick.Perry@ky.gov" TargetMode="Externa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B31253-9256-61AF-450D-C0DB10214DF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445" r="1727"/>
          <a:stretch/>
        </p:blipFill>
        <p:spPr>
          <a:xfrm>
            <a:off x="-1" y="0"/>
            <a:ext cx="3941379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D2C696-D43E-EA37-E2A0-6154A05194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21" y="4403688"/>
            <a:ext cx="2161248" cy="23095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A46DC8-8FDC-BC1E-D699-00C50F24D84F}"/>
              </a:ext>
            </a:extLst>
          </p:cNvPr>
          <p:cNvSpPr txBox="1"/>
          <p:nvPr/>
        </p:nvSpPr>
        <p:spPr>
          <a:xfrm>
            <a:off x="2020389" y="1079863"/>
            <a:ext cx="9805851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Just Double It!</a:t>
            </a:r>
          </a:p>
          <a:p>
            <a:pPr algn="ctr"/>
            <a:endParaRPr lang="en-US" sz="5400" dirty="0"/>
          </a:p>
          <a:p>
            <a:pPr algn="ctr"/>
            <a:r>
              <a:rPr lang="en-US" sz="3600" dirty="0"/>
              <a:t>Building Planning and Scoping Cost Estimates</a:t>
            </a:r>
          </a:p>
          <a:p>
            <a:pPr algn="ctr"/>
            <a:endParaRPr lang="en-US" sz="3600" dirty="0"/>
          </a:p>
          <a:p>
            <a:pPr algn="ctr"/>
            <a:endParaRPr lang="en-US" sz="3600" dirty="0"/>
          </a:p>
          <a:p>
            <a:pPr algn="ctr"/>
            <a:r>
              <a:rPr lang="en-US" sz="2400" dirty="0"/>
              <a:t>Steve De Witte &amp; Patrick Perry</a:t>
            </a:r>
          </a:p>
          <a:p>
            <a:pPr algn="ctr"/>
            <a:r>
              <a:rPr lang="en-US" sz="2400" dirty="0"/>
              <a:t>September 4, 2025</a:t>
            </a:r>
          </a:p>
        </p:txBody>
      </p:sp>
    </p:spTree>
    <p:extLst>
      <p:ext uri="{BB962C8B-B14F-4D97-AF65-F5344CB8AC3E}">
        <p14:creationId xmlns:p14="http://schemas.microsoft.com/office/powerpoint/2010/main" val="15486223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6652F-FD56-00B1-E20E-889BA2284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2312FB9D-D5DF-EAFF-0CC0-FF51C1718D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5211"/>
          <a:stretch/>
        </p:blipFill>
        <p:spPr>
          <a:xfrm>
            <a:off x="0" y="5843752"/>
            <a:ext cx="12192000" cy="10142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38E7A1-423D-F45B-D4D9-88953DCB42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3150" y="5328746"/>
            <a:ext cx="1315277" cy="14055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042A8D-BD92-2C86-0D5A-D7CFE21D99BC}"/>
              </a:ext>
            </a:extLst>
          </p:cNvPr>
          <p:cNvSpPr txBox="1"/>
          <p:nvPr/>
        </p:nvSpPr>
        <p:spPr>
          <a:xfrm>
            <a:off x="600891" y="330925"/>
            <a:ext cx="89349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Recent Examples</a:t>
            </a:r>
          </a:p>
          <a:p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8BA93C-BA9C-BF67-58EF-D915C518D7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689" y="906451"/>
            <a:ext cx="2493203" cy="32088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2C48B0-CFF0-ADCF-EA93-C0AB66F819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1363" y="1035337"/>
            <a:ext cx="2548476" cy="33005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1026A4-D3B0-3E64-F4A6-C37A167890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8785" y="1034373"/>
            <a:ext cx="2548476" cy="33015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740404-F150-0F13-EA57-26B5E37F96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60242" y="1065055"/>
            <a:ext cx="2563069" cy="33015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36B214A-0117-1896-BB3F-8977614B72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50674" y="3519233"/>
            <a:ext cx="2493203" cy="30421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06BFFF2-ED2C-C3B2-8AE2-2F0467500B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56385" y="3270936"/>
            <a:ext cx="2378634" cy="30770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6FA9D9A-6694-7A4D-8173-C5C63F9CA7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73348" y="3270936"/>
            <a:ext cx="2450631" cy="31599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80546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11AF33-D71E-9914-E65A-EF11FA077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FFCD5256-19E0-D303-3866-181984F6D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5211"/>
          <a:stretch/>
        </p:blipFill>
        <p:spPr>
          <a:xfrm>
            <a:off x="0" y="5843752"/>
            <a:ext cx="12192000" cy="10142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DD116D-09DE-8025-966A-EE3C05BA60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3150" y="5328746"/>
            <a:ext cx="1315277" cy="14055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679CEF-388E-20C1-392D-CD3C67FFED27}"/>
              </a:ext>
            </a:extLst>
          </p:cNvPr>
          <p:cNvSpPr txBox="1"/>
          <p:nvPr/>
        </p:nvSpPr>
        <p:spPr>
          <a:xfrm>
            <a:off x="1463040" y="478971"/>
            <a:ext cx="9340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Straight Costs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15BB16-1D07-8E3F-2019-2574431876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8801" y="865582"/>
            <a:ext cx="8494003" cy="510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412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6CA792-4438-5A87-0567-6CD5EA8C5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9D0FF8B5-0922-9DD8-3F9C-98E8B303B5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5211"/>
          <a:stretch/>
        </p:blipFill>
        <p:spPr>
          <a:xfrm>
            <a:off x="0" y="5843752"/>
            <a:ext cx="12192000" cy="10142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8DE023-E9D7-16D2-9A2A-1FFC03AA93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3150" y="5328746"/>
            <a:ext cx="1315277" cy="14055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BF0B30-C89A-055D-7110-086B71D8901B}"/>
              </a:ext>
            </a:extLst>
          </p:cNvPr>
          <p:cNvSpPr txBox="1"/>
          <p:nvPr/>
        </p:nvSpPr>
        <p:spPr>
          <a:xfrm>
            <a:off x="1463040" y="478971"/>
            <a:ext cx="9340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Straight Costs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218617-ED97-18A6-4B16-5E5F880C6F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8801" y="865582"/>
            <a:ext cx="8494003" cy="510256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5CB6681-48BB-E039-E8B0-9D35A482388E}"/>
              </a:ext>
            </a:extLst>
          </p:cNvPr>
          <p:cNvSpPr/>
          <p:nvPr/>
        </p:nvSpPr>
        <p:spPr>
          <a:xfrm>
            <a:off x="4005943" y="1332411"/>
            <a:ext cx="1271451" cy="646331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LESS</a:t>
            </a:r>
          </a:p>
          <a:p>
            <a:pPr algn="ctr"/>
            <a:r>
              <a:rPr lang="en-US" dirty="0"/>
              <a:t>GOOD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AD2EEF-2732-1CE0-CC0E-1D735451471C}"/>
              </a:ext>
            </a:extLst>
          </p:cNvPr>
          <p:cNvSpPr/>
          <p:nvPr/>
        </p:nvSpPr>
        <p:spPr>
          <a:xfrm>
            <a:off x="7763692" y="3992880"/>
            <a:ext cx="1271451" cy="646331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GOOD</a:t>
            </a:r>
          </a:p>
        </p:txBody>
      </p:sp>
    </p:spTree>
    <p:extLst>
      <p:ext uri="{BB962C8B-B14F-4D97-AF65-F5344CB8AC3E}">
        <p14:creationId xmlns:p14="http://schemas.microsoft.com/office/powerpoint/2010/main" val="1804917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A99045-DC80-0372-3502-4F1BD50A0E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9DAA0E70-3E1D-7AB2-E301-73A5F321A9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5211"/>
          <a:stretch/>
        </p:blipFill>
        <p:spPr>
          <a:xfrm>
            <a:off x="0" y="5843752"/>
            <a:ext cx="12192000" cy="10142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D0EC1B-6A53-AD6F-A777-B500CBD89E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3150" y="5328746"/>
            <a:ext cx="1315277" cy="14055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5F41F9-33DC-06A2-EA24-578198627F29}"/>
              </a:ext>
            </a:extLst>
          </p:cNvPr>
          <p:cNvSpPr txBox="1"/>
          <p:nvPr/>
        </p:nvSpPr>
        <p:spPr>
          <a:xfrm>
            <a:off x="1463040" y="478971"/>
            <a:ext cx="9340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Grown with CPI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9695BF-B28D-7C36-1D4F-3AA15DF582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8801" y="865582"/>
            <a:ext cx="8494003" cy="510256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106AB5B-A7FD-599A-6CF1-A150F6DCE43D}"/>
              </a:ext>
            </a:extLst>
          </p:cNvPr>
          <p:cNvSpPr/>
          <p:nvPr/>
        </p:nvSpPr>
        <p:spPr>
          <a:xfrm>
            <a:off x="4005943" y="1332411"/>
            <a:ext cx="1271451" cy="646331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LESS</a:t>
            </a:r>
          </a:p>
          <a:p>
            <a:pPr algn="ctr"/>
            <a:r>
              <a:rPr lang="en-US" dirty="0"/>
              <a:t>GOOD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1D58D9-C336-4EEA-ED20-872EF3B10DF1}"/>
              </a:ext>
            </a:extLst>
          </p:cNvPr>
          <p:cNvSpPr/>
          <p:nvPr/>
        </p:nvSpPr>
        <p:spPr>
          <a:xfrm>
            <a:off x="7763692" y="3992880"/>
            <a:ext cx="1271451" cy="646331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GOOD</a:t>
            </a:r>
          </a:p>
        </p:txBody>
      </p:sp>
    </p:spTree>
    <p:extLst>
      <p:ext uri="{BB962C8B-B14F-4D97-AF65-F5344CB8AC3E}">
        <p14:creationId xmlns:p14="http://schemas.microsoft.com/office/powerpoint/2010/main" val="16172281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DCEF1-7485-3902-B930-54527A684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85421290-2C8C-A47E-A480-A575F09534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5211"/>
          <a:stretch/>
        </p:blipFill>
        <p:spPr>
          <a:xfrm>
            <a:off x="0" y="5843752"/>
            <a:ext cx="12192000" cy="10142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3BADDC-A85A-695E-CC14-C5866542A6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3150" y="5328746"/>
            <a:ext cx="1315277" cy="14055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ACD480-8B01-5C59-F746-3FCF28AD04AD}"/>
              </a:ext>
            </a:extLst>
          </p:cNvPr>
          <p:cNvSpPr txBox="1"/>
          <p:nvPr/>
        </p:nvSpPr>
        <p:spPr>
          <a:xfrm>
            <a:off x="1463040" y="478971"/>
            <a:ext cx="9340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Grown with NHCCI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8B2225-76CE-D2CC-DE57-5E513B1F86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1370" y="865582"/>
            <a:ext cx="8488865" cy="510256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95174DE-65AF-5B72-D097-E55FE6843E28}"/>
              </a:ext>
            </a:extLst>
          </p:cNvPr>
          <p:cNvSpPr/>
          <p:nvPr/>
        </p:nvSpPr>
        <p:spPr>
          <a:xfrm>
            <a:off x="4005943" y="1332411"/>
            <a:ext cx="1271451" cy="646331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LESS</a:t>
            </a:r>
          </a:p>
          <a:p>
            <a:pPr algn="ctr"/>
            <a:r>
              <a:rPr lang="en-US" dirty="0"/>
              <a:t>GOOD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D77931-4D14-6296-8F61-FD01EB0CCC71}"/>
              </a:ext>
            </a:extLst>
          </p:cNvPr>
          <p:cNvSpPr/>
          <p:nvPr/>
        </p:nvSpPr>
        <p:spPr>
          <a:xfrm>
            <a:off x="7763692" y="3992880"/>
            <a:ext cx="1271451" cy="646331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GOOD</a:t>
            </a:r>
          </a:p>
        </p:txBody>
      </p:sp>
    </p:spTree>
    <p:extLst>
      <p:ext uri="{BB962C8B-B14F-4D97-AF65-F5344CB8AC3E}">
        <p14:creationId xmlns:p14="http://schemas.microsoft.com/office/powerpoint/2010/main" val="2859104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B45DC-B033-BF9A-BB4D-A7EC2B4D35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C55AA22A-A319-E396-0CC3-39B3AEFDFA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5211"/>
          <a:stretch/>
        </p:blipFill>
        <p:spPr>
          <a:xfrm>
            <a:off x="0" y="5843752"/>
            <a:ext cx="12192000" cy="10142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3DB636-5204-9992-010E-B53BEB38DA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3150" y="5328746"/>
            <a:ext cx="1315277" cy="1405555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9B5B205-03E3-3CD0-B85E-6809DEB88D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9084133"/>
              </p:ext>
            </p:extLst>
          </p:nvPr>
        </p:nvGraphicFramePr>
        <p:xfrm>
          <a:off x="3274423" y="670560"/>
          <a:ext cx="6313713" cy="5253990"/>
        </p:xfrm>
        <a:graphic>
          <a:graphicData uri="http://schemas.openxmlformats.org/drawingml/2006/table">
            <a:tbl>
              <a:tblPr firstRow="1" lastRow="1" bandRow="1">
                <a:tableStyleId>{9D7B26C5-4107-4FEC-AEDC-1716B250A1EF}</a:tableStyleId>
              </a:tblPr>
              <a:tblGrid>
                <a:gridCol w="2353293">
                  <a:extLst>
                    <a:ext uri="{9D8B030D-6E8A-4147-A177-3AD203B41FA5}">
                      <a16:colId xmlns:a16="http://schemas.microsoft.com/office/drawing/2014/main" val="1191888291"/>
                    </a:ext>
                  </a:extLst>
                </a:gridCol>
                <a:gridCol w="2047173">
                  <a:extLst>
                    <a:ext uri="{9D8B030D-6E8A-4147-A177-3AD203B41FA5}">
                      <a16:colId xmlns:a16="http://schemas.microsoft.com/office/drawing/2014/main" val="441519129"/>
                    </a:ext>
                  </a:extLst>
                </a:gridCol>
                <a:gridCol w="1913247">
                  <a:extLst>
                    <a:ext uri="{9D8B030D-6E8A-4147-A177-3AD203B41FA5}">
                      <a16:colId xmlns:a16="http://schemas.microsoft.com/office/drawing/2014/main" val="3074775500"/>
                    </a:ext>
                  </a:extLst>
                </a:gridCol>
              </a:tblGrid>
              <a:tr h="3695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Year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CPI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NHCCI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19124529"/>
                  </a:ext>
                </a:extLst>
              </a:tr>
              <a:tr h="3695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2014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1.00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1.69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44589700"/>
                  </a:ext>
                </a:extLst>
              </a:tr>
              <a:tr h="3695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2015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1.00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1.66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80032823"/>
                  </a:ext>
                </a:extLst>
              </a:tr>
              <a:tr h="3695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2016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1.01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1.66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80375403"/>
                  </a:ext>
                </a:extLst>
              </a:tr>
              <a:tr h="3695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2017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1.04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1.65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43625159"/>
                  </a:ext>
                </a:extLst>
              </a:tr>
              <a:tr h="3695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2018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1.06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1.66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11428401"/>
                  </a:ext>
                </a:extLst>
              </a:tr>
              <a:tr h="3695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2019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1.08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1.87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18099068"/>
                  </a:ext>
                </a:extLst>
              </a:tr>
              <a:tr h="3695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2020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1.09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1.92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27404004"/>
                  </a:ext>
                </a:extLst>
              </a:tr>
              <a:tr h="3695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2021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1.14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1.86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72529626"/>
                  </a:ext>
                </a:extLst>
              </a:tr>
              <a:tr h="3695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2022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1.24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2.18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57785570"/>
                  </a:ext>
                </a:extLst>
              </a:tr>
              <a:tr h="3695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2023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1.29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2.78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97659778"/>
                  </a:ext>
                </a:extLst>
              </a:tr>
              <a:tr h="3695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2024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1.33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3.12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72282184"/>
                  </a:ext>
                </a:extLst>
              </a:tr>
              <a:tr h="3695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2025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1.36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3.23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64989346"/>
                  </a:ext>
                </a:extLst>
              </a:tr>
              <a:tr h="369514">
                <a:tc>
                  <a:txBody>
                    <a:bodyPr/>
                    <a:lstStyle/>
                    <a:p>
                      <a:pPr algn="ctr" fontAlgn="b"/>
                      <a:r>
                        <a:rPr lang="el-GR" sz="2400" u="none" strike="noStrike">
                          <a:effectLst/>
                        </a:rPr>
                        <a:t>Δ</a:t>
                      </a:r>
                      <a:endParaRPr lang="el-GR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36%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91%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105546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24447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2C791C9-42F6-CD9A-C922-ACBC5ED5B3B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" r="3189" b="10450"/>
          <a:stretch/>
        </p:blipFill>
        <p:spPr>
          <a:xfrm>
            <a:off x="-58100" y="-302498"/>
            <a:ext cx="12250099" cy="10066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DBADE0-797C-D678-D740-6E7D33CE6F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491" y="-129963"/>
            <a:ext cx="1066508" cy="11397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719292-13D2-A1C3-F91B-2DECB76CFEC6}"/>
              </a:ext>
            </a:extLst>
          </p:cNvPr>
          <p:cNvSpPr txBox="1"/>
          <p:nvPr/>
        </p:nvSpPr>
        <p:spPr>
          <a:xfrm>
            <a:off x="563879" y="1077911"/>
            <a:ext cx="1110560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Building a Scoping Estimate Together/Framework</a:t>
            </a:r>
          </a:p>
          <a:p>
            <a:endParaRPr lang="en-US" sz="3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/>
              <a:t>Scope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/>
              <a:t>Quantities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/>
              <a:t>Parametric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/>
              <a:t>Standard Contingencies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/>
              <a:t>Risk-Based Contingencies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/>
              <a:t>Time/Management Risk</a:t>
            </a:r>
          </a:p>
        </p:txBody>
      </p:sp>
    </p:spTree>
    <p:extLst>
      <p:ext uri="{BB962C8B-B14F-4D97-AF65-F5344CB8AC3E}">
        <p14:creationId xmlns:p14="http://schemas.microsoft.com/office/powerpoint/2010/main" val="7825433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520C1-90C6-477C-9454-A2913270E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F8DCEFE8-D6AB-AF3F-5C5F-914E1010E5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5211"/>
          <a:stretch/>
        </p:blipFill>
        <p:spPr>
          <a:xfrm>
            <a:off x="0" y="5843752"/>
            <a:ext cx="12192000" cy="10142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A4CA95-4ED0-B948-80A3-9707404EE0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3150" y="5328746"/>
            <a:ext cx="1315277" cy="14055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2CC2BC-940B-0165-E709-D16C6EC1832A}"/>
              </a:ext>
            </a:extLst>
          </p:cNvPr>
          <p:cNvSpPr txBox="1"/>
          <p:nvPr/>
        </p:nvSpPr>
        <p:spPr>
          <a:xfrm>
            <a:off x="1036320" y="339634"/>
            <a:ext cx="984068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Not Escalation to a future year!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r>
              <a:rPr lang="en-US" sz="3200" dirty="0"/>
              <a:t>PDP does that:</a:t>
            </a:r>
          </a:p>
          <a:p>
            <a:r>
              <a:rPr lang="en-US" sz="3200" dirty="0"/>
              <a:t>4% YOY for D, U, C</a:t>
            </a:r>
          </a:p>
          <a:p>
            <a:r>
              <a:rPr lang="en-US" sz="3200" dirty="0"/>
              <a:t>5% YOY for 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B65C65-678C-7A7F-AE0B-C44228E933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320" y="1675380"/>
            <a:ext cx="5462288" cy="102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1932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58C31C-B2BE-B6D9-44FE-B4410FF3E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41723F10-68BA-4455-65EA-EBE218F309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5211"/>
          <a:stretch/>
        </p:blipFill>
        <p:spPr>
          <a:xfrm rot="5400000">
            <a:off x="-1598231" y="1560130"/>
            <a:ext cx="6896102" cy="36996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21825E-8CFE-EDED-2C4A-17AFC83566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98" y="5297215"/>
            <a:ext cx="1315277" cy="14055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C8D9A5-D0EF-99C1-E634-051C1A56B4E2}"/>
              </a:ext>
            </a:extLst>
          </p:cNvPr>
          <p:cNvSpPr txBox="1"/>
          <p:nvPr/>
        </p:nvSpPr>
        <p:spPr>
          <a:xfrm>
            <a:off x="3516760" y="487025"/>
            <a:ext cx="8771033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Representative Example: Rural Route in District 9</a:t>
            </a:r>
          </a:p>
          <a:p>
            <a:endParaRPr lang="en-US" sz="2400" dirty="0"/>
          </a:p>
          <a:p>
            <a:r>
              <a:rPr lang="en-US" sz="2400" b="1" dirty="0"/>
              <a:t>Concept:</a:t>
            </a:r>
          </a:p>
          <a:p>
            <a:r>
              <a:rPr lang="en-US" sz="2400" dirty="0"/>
              <a:t>Reconstruct 4.9 miles </a:t>
            </a:r>
          </a:p>
          <a:p>
            <a:r>
              <a:rPr lang="en-US" sz="2400" dirty="0"/>
              <a:t>11’ lanes/8’ shoulders </a:t>
            </a:r>
          </a:p>
          <a:p>
            <a:r>
              <a:rPr lang="en-US" sz="2400" dirty="0"/>
              <a:t>Small sections of curb/gutter</a:t>
            </a:r>
          </a:p>
          <a:p>
            <a:r>
              <a:rPr lang="en-US" sz="2400" dirty="0"/>
              <a:t>10’ shared use path</a:t>
            </a:r>
          </a:p>
          <a:p>
            <a:r>
              <a:rPr lang="en-US" sz="2400" dirty="0"/>
              <a:t>1 bridge</a:t>
            </a:r>
          </a:p>
          <a:p>
            <a:r>
              <a:rPr lang="en-US" sz="2400" dirty="0"/>
              <a:t>1 railroad crossing (not feasible to grade separate)</a:t>
            </a:r>
          </a:p>
          <a:p>
            <a:r>
              <a:rPr lang="en-US" sz="2400" dirty="0"/>
              <a:t>1 traffic signal</a:t>
            </a:r>
          </a:p>
          <a:p>
            <a:r>
              <a:rPr lang="en-US" sz="2400" dirty="0"/>
              <a:t>45 potential parcels, 8 potential relocations</a:t>
            </a:r>
          </a:p>
          <a:p>
            <a:r>
              <a:rPr lang="en-US" sz="2400" dirty="0"/>
              <a:t>Utilities crisscross existing route</a:t>
            </a:r>
          </a:p>
          <a:p>
            <a:endParaRPr lang="en-US" sz="2400" dirty="0"/>
          </a:p>
          <a:p>
            <a:r>
              <a:rPr lang="en-US" sz="2400" b="1" dirty="0"/>
              <a:t>2024 SYP: </a:t>
            </a:r>
          </a:p>
          <a:p>
            <a:r>
              <a:rPr lang="en-US" sz="2400" dirty="0"/>
              <a:t>Only P in biennium, no other phases shown</a:t>
            </a:r>
          </a:p>
          <a:p>
            <a:r>
              <a:rPr lang="en-US" sz="2400" dirty="0"/>
              <a:t>Sponsored in SHIFT 2026 by District, single boost by BTADD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60702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3BDAFF-43F7-284C-2062-FEC65B9A5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821970-14E6-71AA-01B2-75B2BFD1850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445" r="1727"/>
          <a:stretch/>
        </p:blipFill>
        <p:spPr>
          <a:xfrm rot="10800000">
            <a:off x="10163502" y="0"/>
            <a:ext cx="2028497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0776B0-E351-0F0C-C1BA-4B281CEFE4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618" y="5276194"/>
            <a:ext cx="1315277" cy="14055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A838AD-5141-B465-09B9-ECE2CC2780A9}"/>
              </a:ext>
            </a:extLst>
          </p:cNvPr>
          <p:cNvSpPr txBox="1"/>
          <p:nvPr/>
        </p:nvSpPr>
        <p:spPr>
          <a:xfrm>
            <a:off x="426720" y="322217"/>
            <a:ext cx="973678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Easy Stuff First! What do we have bid-item quantities for?</a:t>
            </a:r>
          </a:p>
          <a:p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Pavement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Excavation/Embankment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Striping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Curb &amp; Gutter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Multi-Use Path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Guardrail &amp; End Treatments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186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546167"/>
            <a:ext cx="12192000" cy="3374966"/>
          </a:xfrm>
        </p:spPr>
        <p:txBody>
          <a:bodyPr>
            <a:normAutofit/>
          </a:bodyPr>
          <a:lstStyle/>
          <a:p>
            <a:r>
              <a:rPr lang="en-US" sz="5400" b="1" dirty="0"/>
              <a:t>​</a:t>
            </a:r>
            <a:r>
              <a:rPr lang="en-US" sz="5400" b="1" dirty="0">
                <a:solidFill>
                  <a:schemeClr val="bg1"/>
                </a:solidFill>
              </a:rPr>
              <a:t>THE KYTC MISSION</a:t>
            </a:r>
          </a:p>
          <a:p>
            <a:r>
              <a:rPr lang="en-US" sz="3200" dirty="0"/>
              <a:t>To provide a safe, efficient, environmentally </a:t>
            </a:r>
            <a:br>
              <a:rPr lang="en-US" sz="3200" dirty="0"/>
            </a:br>
            <a:r>
              <a:rPr lang="en-US" sz="3200" dirty="0"/>
              <a:t>sound and fiscally responsible transportation </a:t>
            </a:r>
            <a:br>
              <a:rPr lang="en-US" sz="3200" dirty="0"/>
            </a:br>
            <a:r>
              <a:rPr lang="en-US" sz="3200" dirty="0"/>
              <a:t>system that delivers economic opportunity </a:t>
            </a:r>
            <a:br>
              <a:rPr lang="en-US" sz="3200" dirty="0"/>
            </a:br>
            <a:r>
              <a:rPr lang="en-US" sz="3200" dirty="0"/>
              <a:t>and enhances the quality of life in Kentucky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089922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5DDE26-470F-13A6-F164-EE43D1661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A180AA-3480-90FA-ADFD-215CF7D4A3F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445" r="1727"/>
          <a:stretch/>
        </p:blipFill>
        <p:spPr>
          <a:xfrm rot="10800000">
            <a:off x="10163502" y="0"/>
            <a:ext cx="2028497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2E774B-7C93-AADD-C5D3-2FF38DC0E8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618" y="5276194"/>
            <a:ext cx="1315277" cy="14055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BDDF42-DE8B-5B6F-E289-CE91016AE699}"/>
              </a:ext>
            </a:extLst>
          </p:cNvPr>
          <p:cNvSpPr txBox="1"/>
          <p:nvPr/>
        </p:nvSpPr>
        <p:spPr>
          <a:xfrm>
            <a:off x="426720" y="322217"/>
            <a:ext cx="973678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Easy Stuff First! What do we have bid-item quantities for?</a:t>
            </a:r>
          </a:p>
          <a:p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2FFB91D-BC6B-CB14-39CA-7E087D3CB4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7765996"/>
              </p:ext>
            </p:extLst>
          </p:nvPr>
        </p:nvGraphicFramePr>
        <p:xfrm>
          <a:off x="1445623" y="1436914"/>
          <a:ext cx="7399929" cy="2816002"/>
        </p:xfrm>
        <a:graphic>
          <a:graphicData uri="http://schemas.openxmlformats.org/drawingml/2006/table">
            <a:tbl>
              <a:tblPr firstRow="1" lastCol="1">
                <a:tableStyleId>{9D7B26C5-4107-4FEC-AEDC-1716B250A1EF}</a:tableStyleId>
              </a:tblPr>
              <a:tblGrid>
                <a:gridCol w="2667565">
                  <a:extLst>
                    <a:ext uri="{9D8B030D-6E8A-4147-A177-3AD203B41FA5}">
                      <a16:colId xmlns:a16="http://schemas.microsoft.com/office/drawing/2014/main" val="2792313726"/>
                    </a:ext>
                  </a:extLst>
                </a:gridCol>
                <a:gridCol w="889189">
                  <a:extLst>
                    <a:ext uri="{9D8B030D-6E8A-4147-A177-3AD203B41FA5}">
                      <a16:colId xmlns:a16="http://schemas.microsoft.com/office/drawing/2014/main" val="3129148831"/>
                    </a:ext>
                  </a:extLst>
                </a:gridCol>
                <a:gridCol w="940488">
                  <a:extLst>
                    <a:ext uri="{9D8B030D-6E8A-4147-A177-3AD203B41FA5}">
                      <a16:colId xmlns:a16="http://schemas.microsoft.com/office/drawing/2014/main" val="3024265433"/>
                    </a:ext>
                  </a:extLst>
                </a:gridCol>
                <a:gridCol w="628417">
                  <a:extLst>
                    <a:ext uri="{9D8B030D-6E8A-4147-A177-3AD203B41FA5}">
                      <a16:colId xmlns:a16="http://schemas.microsoft.com/office/drawing/2014/main" val="1620544680"/>
                    </a:ext>
                  </a:extLst>
                </a:gridCol>
                <a:gridCol w="615592">
                  <a:extLst>
                    <a:ext uri="{9D8B030D-6E8A-4147-A177-3AD203B41FA5}">
                      <a16:colId xmlns:a16="http://schemas.microsoft.com/office/drawing/2014/main" val="961723033"/>
                    </a:ext>
                  </a:extLst>
                </a:gridCol>
                <a:gridCol w="837889">
                  <a:extLst>
                    <a:ext uri="{9D8B030D-6E8A-4147-A177-3AD203B41FA5}">
                      <a16:colId xmlns:a16="http://schemas.microsoft.com/office/drawing/2014/main" val="1455583993"/>
                    </a:ext>
                  </a:extLst>
                </a:gridCol>
                <a:gridCol w="820789">
                  <a:extLst>
                    <a:ext uri="{9D8B030D-6E8A-4147-A177-3AD203B41FA5}">
                      <a16:colId xmlns:a16="http://schemas.microsoft.com/office/drawing/2014/main" val="3314193864"/>
                    </a:ext>
                  </a:extLst>
                </a:gridCol>
              </a:tblGrid>
              <a:tr h="30927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Description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Depth (in)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lb/in/sq yd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Units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$ per Unit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Subtotal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88530193"/>
                  </a:ext>
                </a:extLst>
              </a:tr>
              <a:tr h="309272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CL2 ASPH SURF 0.38D PG64-22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1.5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110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0.08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TON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$160.00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$13.20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06408897"/>
                  </a:ext>
                </a:extLst>
              </a:tr>
              <a:tr h="309272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effectLst/>
                        </a:rPr>
                        <a:t>CL2 ASPH BASE 1.00D PG64-22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9.5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110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0.44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TON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$140.00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$61.60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57490273"/>
                  </a:ext>
                </a:extLst>
              </a:tr>
              <a:tr h="30927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CRUSHED STONE BASE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115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1.04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TON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$40.00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$41.40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70044662"/>
                  </a:ext>
                </a:extLst>
              </a:tr>
              <a:tr h="30927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FABRIC-GEOTEXTILE CLASS 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--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SQ YD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$3.00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$3.00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56569103"/>
                  </a:ext>
                </a:extLst>
              </a:tr>
              <a:tr h="30927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TACK COAT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0.075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GAL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$36.54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$2.74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56585146"/>
                  </a:ext>
                </a:extLst>
              </a:tr>
              <a:tr h="30927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PRIME COAT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GAL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$32.28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$12.91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93693046"/>
                  </a:ext>
                </a:extLst>
              </a:tr>
              <a:tr h="325549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SUM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$134.85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65152881"/>
                  </a:ext>
                </a:extLst>
              </a:tr>
              <a:tr h="325549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SY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USE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$140.00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367349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88957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C5ED0-14CD-D738-F01E-D5D498163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DCFE4A-FD87-9E21-DA80-B217831951B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445" r="1727"/>
          <a:stretch/>
        </p:blipFill>
        <p:spPr>
          <a:xfrm rot="10800000">
            <a:off x="10163502" y="0"/>
            <a:ext cx="2028497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88D541-29B4-E881-55B7-F54F69BA8C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618" y="5276194"/>
            <a:ext cx="1315277" cy="14055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3A9E58-C522-AB5C-4F1B-37831A7F613A}"/>
              </a:ext>
            </a:extLst>
          </p:cNvPr>
          <p:cNvSpPr txBox="1"/>
          <p:nvPr/>
        </p:nvSpPr>
        <p:spPr>
          <a:xfrm>
            <a:off x="426720" y="322217"/>
            <a:ext cx="973678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Easy Stuff First! What do we have bid-item quantities for?</a:t>
            </a:r>
          </a:p>
          <a:p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ABF374A-8502-73FF-2F1F-403D7B150D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6086632"/>
              </p:ext>
            </p:extLst>
          </p:nvPr>
        </p:nvGraphicFramePr>
        <p:xfrm>
          <a:off x="1889759" y="940526"/>
          <a:ext cx="7393577" cy="4868089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4271844">
                  <a:extLst>
                    <a:ext uri="{9D8B030D-6E8A-4147-A177-3AD203B41FA5}">
                      <a16:colId xmlns:a16="http://schemas.microsoft.com/office/drawing/2014/main" val="129105308"/>
                    </a:ext>
                  </a:extLst>
                </a:gridCol>
                <a:gridCol w="1807319">
                  <a:extLst>
                    <a:ext uri="{9D8B030D-6E8A-4147-A177-3AD203B41FA5}">
                      <a16:colId xmlns:a16="http://schemas.microsoft.com/office/drawing/2014/main" val="3073608700"/>
                    </a:ext>
                  </a:extLst>
                </a:gridCol>
                <a:gridCol w="1314414">
                  <a:extLst>
                    <a:ext uri="{9D8B030D-6E8A-4147-A177-3AD203B41FA5}">
                      <a16:colId xmlns:a16="http://schemas.microsoft.com/office/drawing/2014/main" val="482401868"/>
                    </a:ext>
                  </a:extLst>
                </a:gridCol>
              </a:tblGrid>
              <a:tr h="30791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Driving Pavement Costs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23175342"/>
                  </a:ext>
                </a:extLst>
              </a:tr>
              <a:tr h="30791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Total Length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25,872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LF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98010995"/>
                  </a:ext>
                </a:extLst>
              </a:tr>
              <a:tr h="30791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2 11' Lanes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22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LF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84869344"/>
                  </a:ext>
                </a:extLst>
              </a:tr>
              <a:tr h="307912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Area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569,184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SF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9092071"/>
                  </a:ext>
                </a:extLst>
              </a:tr>
              <a:tr h="307912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63,243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SY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00038105"/>
                  </a:ext>
                </a:extLst>
              </a:tr>
              <a:tr h="307912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Cost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 $                140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15665433"/>
                  </a:ext>
                </a:extLst>
              </a:tr>
              <a:tr h="307912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Subtotal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 $    8,853,973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73673496"/>
                  </a:ext>
                </a:extLst>
              </a:tr>
              <a:tr h="30791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Shoulder Pavement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10594364"/>
                  </a:ext>
                </a:extLst>
              </a:tr>
              <a:tr h="30791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Total Length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25,872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LF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39298911"/>
                  </a:ext>
                </a:extLst>
              </a:tr>
              <a:tr h="30791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2 @ 8' Wide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LF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94003481"/>
                  </a:ext>
                </a:extLst>
              </a:tr>
              <a:tr h="307912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Area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413,952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SF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95846138"/>
                  </a:ext>
                </a:extLst>
              </a:tr>
              <a:tr h="307912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45,995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SY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47877333"/>
                  </a:ext>
                </a:extLst>
              </a:tr>
              <a:tr h="307912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Cost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 $                140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13191372"/>
                  </a:ext>
                </a:extLst>
              </a:tr>
              <a:tr h="307912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Subtotal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 $    6,439,253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59861340"/>
                  </a:ext>
                </a:extLst>
              </a:tr>
              <a:tr h="557321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Total Paving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 $  15,293,227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50927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43178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2EE532-0D4A-FB0B-16D9-02EE87A8B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10F8D1-0768-C48B-23D9-3D776A00EAD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445" r="1727"/>
          <a:stretch/>
        </p:blipFill>
        <p:spPr>
          <a:xfrm rot="10800000">
            <a:off x="10163502" y="0"/>
            <a:ext cx="2028497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752DAC-7138-1086-0104-B459C9D3CD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618" y="5276194"/>
            <a:ext cx="1315277" cy="14055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719827-BCA1-010B-A42B-DA788E651B89}"/>
              </a:ext>
            </a:extLst>
          </p:cNvPr>
          <p:cNvSpPr txBox="1"/>
          <p:nvPr/>
        </p:nvSpPr>
        <p:spPr>
          <a:xfrm>
            <a:off x="426720" y="322217"/>
            <a:ext cx="973678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Easy Stuff First! What do we have bid-item quantities for?</a:t>
            </a:r>
          </a:p>
          <a:p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144829E-8B56-3E14-55D3-910DA03FEC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1091817"/>
              </p:ext>
            </p:extLst>
          </p:nvPr>
        </p:nvGraphicFramePr>
        <p:xfrm>
          <a:off x="2028498" y="1158240"/>
          <a:ext cx="7751228" cy="4049486"/>
        </p:xfrm>
        <a:graphic>
          <a:graphicData uri="http://schemas.openxmlformats.org/drawingml/2006/table">
            <a:tbl>
              <a:tblPr firstRow="1" lastCol="1">
                <a:tableStyleId>{9D7B26C5-4107-4FEC-AEDC-1716B250A1EF}</a:tableStyleId>
              </a:tblPr>
              <a:tblGrid>
                <a:gridCol w="3116473">
                  <a:extLst>
                    <a:ext uri="{9D8B030D-6E8A-4147-A177-3AD203B41FA5}">
                      <a16:colId xmlns:a16="http://schemas.microsoft.com/office/drawing/2014/main" val="3273252942"/>
                    </a:ext>
                  </a:extLst>
                </a:gridCol>
                <a:gridCol w="1318508">
                  <a:extLst>
                    <a:ext uri="{9D8B030D-6E8A-4147-A177-3AD203B41FA5}">
                      <a16:colId xmlns:a16="http://schemas.microsoft.com/office/drawing/2014/main" val="3676094774"/>
                    </a:ext>
                  </a:extLst>
                </a:gridCol>
                <a:gridCol w="958915">
                  <a:extLst>
                    <a:ext uri="{9D8B030D-6E8A-4147-A177-3AD203B41FA5}">
                      <a16:colId xmlns:a16="http://schemas.microsoft.com/office/drawing/2014/main" val="2330930566"/>
                    </a:ext>
                  </a:extLst>
                </a:gridCol>
                <a:gridCol w="1178666">
                  <a:extLst>
                    <a:ext uri="{9D8B030D-6E8A-4147-A177-3AD203B41FA5}">
                      <a16:colId xmlns:a16="http://schemas.microsoft.com/office/drawing/2014/main" val="1285799467"/>
                    </a:ext>
                  </a:extLst>
                </a:gridCol>
                <a:gridCol w="1178666">
                  <a:extLst>
                    <a:ext uri="{9D8B030D-6E8A-4147-A177-3AD203B41FA5}">
                      <a16:colId xmlns:a16="http://schemas.microsoft.com/office/drawing/2014/main" val="3141856155"/>
                    </a:ext>
                  </a:extLst>
                </a:gridCol>
              </a:tblGrid>
              <a:tr h="348493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Other Bid Items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Qty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Units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$ per unit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Total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89903870"/>
                  </a:ext>
                </a:extLst>
              </a:tr>
              <a:tr h="348493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Clearing &amp; Grubbing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4.9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mi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$250,000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$1,225,000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00783272"/>
                  </a:ext>
                </a:extLst>
              </a:tr>
              <a:tr h="630771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Excavation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963,425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CY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$25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$24,085,625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28989247"/>
                  </a:ext>
                </a:extLst>
              </a:tr>
              <a:tr h="348493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Guardrail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13,125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LF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$40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$525,000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09073995"/>
                  </a:ext>
                </a:extLst>
              </a:tr>
              <a:tr h="348493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Guardrail End Treatments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EA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$4,500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$90,000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32394602"/>
                  </a:ext>
                </a:extLst>
              </a:tr>
              <a:tr h="348493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Mill &amp; Overlay (tie ins)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1,617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SY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$16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$25,872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07118692"/>
                  </a:ext>
                </a:extLst>
              </a:tr>
              <a:tr h="348493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Pavement Striping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25,872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LF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$5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$129,360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77556472"/>
                  </a:ext>
                </a:extLst>
              </a:tr>
              <a:tr h="348493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10' Shared Use Path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28,747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SY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$60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$1,724,800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05758514"/>
                  </a:ext>
                </a:extLst>
              </a:tr>
              <a:tr h="348493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Curb &amp; Gutter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250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LF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$60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$15,000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76023896"/>
                  </a:ext>
                </a:extLst>
              </a:tr>
              <a:tr h="630771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Subtotal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$27,820,657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5912076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E087102-7CA9-BA96-98F8-E7436C631817}"/>
              </a:ext>
            </a:extLst>
          </p:cNvPr>
          <p:cNvSpPr txBox="1"/>
          <p:nvPr/>
        </p:nvSpPr>
        <p:spPr>
          <a:xfrm>
            <a:off x="1454331" y="5817326"/>
            <a:ext cx="8447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Bid-Item Cost: $43,113,884</a:t>
            </a:r>
          </a:p>
        </p:txBody>
      </p:sp>
    </p:spTree>
    <p:extLst>
      <p:ext uri="{BB962C8B-B14F-4D97-AF65-F5344CB8AC3E}">
        <p14:creationId xmlns:p14="http://schemas.microsoft.com/office/powerpoint/2010/main" val="13465315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62C353-87D5-F322-EB93-4E5BD631D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413E5318-AD9B-5CB9-8374-7FBBE4D18A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5211"/>
          <a:stretch/>
        </p:blipFill>
        <p:spPr>
          <a:xfrm>
            <a:off x="0" y="5843752"/>
            <a:ext cx="12192000" cy="10142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DA0422-5259-19CD-EDE0-F4FB66DC26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3150" y="5328746"/>
            <a:ext cx="1315277" cy="14055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C9490B-FDB9-4DFD-8313-5A66109C507D}"/>
              </a:ext>
            </a:extLst>
          </p:cNvPr>
          <p:cNvSpPr txBox="1"/>
          <p:nvPr/>
        </p:nvSpPr>
        <p:spPr>
          <a:xfrm>
            <a:off x="888274" y="452846"/>
            <a:ext cx="998002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Next: Parametric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Structures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Drainage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Signals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Mob/</a:t>
            </a:r>
            <a:r>
              <a:rPr lang="en-US" sz="2400" dirty="0" err="1"/>
              <a:t>Demob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Phase Costs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651479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2A40D-FE5C-C9FE-6BDE-37B14DEA89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FC6625E-744C-355D-B7B0-D21E0CA62E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5211"/>
          <a:stretch/>
        </p:blipFill>
        <p:spPr>
          <a:xfrm>
            <a:off x="0" y="5843752"/>
            <a:ext cx="12192000" cy="10142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03620B-E1BE-CD5D-E64E-5C57BE61E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3150" y="5328746"/>
            <a:ext cx="1315277" cy="14055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FF726C-99F2-B39C-56C7-F7AEF109DD7C}"/>
              </a:ext>
            </a:extLst>
          </p:cNvPr>
          <p:cNvSpPr txBox="1"/>
          <p:nvPr/>
        </p:nvSpPr>
        <p:spPr>
          <a:xfrm>
            <a:off x="888274" y="452846"/>
            <a:ext cx="9980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Next: Parametric</a:t>
            </a:r>
          </a:p>
          <a:p>
            <a:endParaRPr lang="en-US" sz="24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BE502CE-9FCD-66EF-8F65-A827995CE1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4682208"/>
              </p:ext>
            </p:extLst>
          </p:nvPr>
        </p:nvGraphicFramePr>
        <p:xfrm>
          <a:off x="1863634" y="1445623"/>
          <a:ext cx="6696166" cy="3526428"/>
        </p:xfrm>
        <a:graphic>
          <a:graphicData uri="http://schemas.openxmlformats.org/drawingml/2006/table">
            <a:tbl>
              <a:tblPr firstRow="1" lastCol="1">
                <a:tableStyleId>{9D7B26C5-4107-4FEC-AEDC-1716B250A1EF}</a:tableStyleId>
              </a:tblPr>
              <a:tblGrid>
                <a:gridCol w="2692273">
                  <a:extLst>
                    <a:ext uri="{9D8B030D-6E8A-4147-A177-3AD203B41FA5}">
                      <a16:colId xmlns:a16="http://schemas.microsoft.com/office/drawing/2014/main" val="319250485"/>
                    </a:ext>
                  </a:extLst>
                </a:gridCol>
                <a:gridCol w="1139039">
                  <a:extLst>
                    <a:ext uri="{9D8B030D-6E8A-4147-A177-3AD203B41FA5}">
                      <a16:colId xmlns:a16="http://schemas.microsoft.com/office/drawing/2014/main" val="1835797583"/>
                    </a:ext>
                  </a:extLst>
                </a:gridCol>
                <a:gridCol w="828392">
                  <a:extLst>
                    <a:ext uri="{9D8B030D-6E8A-4147-A177-3AD203B41FA5}">
                      <a16:colId xmlns:a16="http://schemas.microsoft.com/office/drawing/2014/main" val="216330799"/>
                    </a:ext>
                  </a:extLst>
                </a:gridCol>
                <a:gridCol w="1018231">
                  <a:extLst>
                    <a:ext uri="{9D8B030D-6E8A-4147-A177-3AD203B41FA5}">
                      <a16:colId xmlns:a16="http://schemas.microsoft.com/office/drawing/2014/main" val="3511489805"/>
                    </a:ext>
                  </a:extLst>
                </a:gridCol>
                <a:gridCol w="1018231">
                  <a:extLst>
                    <a:ext uri="{9D8B030D-6E8A-4147-A177-3AD203B41FA5}">
                      <a16:colId xmlns:a16="http://schemas.microsoft.com/office/drawing/2014/main" val="590975511"/>
                    </a:ext>
                  </a:extLst>
                </a:gridCol>
              </a:tblGrid>
              <a:tr h="358776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Parametric Items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Qty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Units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 per unit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Total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38104234"/>
                  </a:ext>
                </a:extLst>
              </a:tr>
              <a:tr h="702219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350’ long Bridge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17,850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SF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$400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$7,140,000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59821924"/>
                  </a:ext>
                </a:extLst>
              </a:tr>
              <a:tr h="702219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Drainage/Erosion Control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50% paving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$7,646,613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88239075"/>
                  </a:ext>
                </a:extLst>
              </a:tr>
              <a:tr h="358776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Maintenance of Traffic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LS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$500,000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$500,000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17077103"/>
                  </a:ext>
                </a:extLst>
              </a:tr>
              <a:tr h="702219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Signals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EA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$1,000,000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$1,000,000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30425401"/>
                  </a:ext>
                </a:extLst>
              </a:tr>
              <a:tr h="702219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Subtotal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$16,286,613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107049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37728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30E1E-A07E-1054-15E2-C409F055E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F35FD924-555D-D6C1-4D76-64043AC5A1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5211"/>
          <a:stretch/>
        </p:blipFill>
        <p:spPr>
          <a:xfrm>
            <a:off x="0" y="5843752"/>
            <a:ext cx="12192000" cy="10142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8F8CBC-B9D4-56D0-B2B8-3D4DB18616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3150" y="5328746"/>
            <a:ext cx="1315277" cy="14055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66D863-5D42-12F0-3E21-3C0E76312F7E}"/>
              </a:ext>
            </a:extLst>
          </p:cNvPr>
          <p:cNvSpPr txBox="1"/>
          <p:nvPr/>
        </p:nvSpPr>
        <p:spPr>
          <a:xfrm>
            <a:off x="888274" y="452846"/>
            <a:ext cx="998002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Next: Parametric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Phase Costs</a:t>
            </a:r>
          </a:p>
          <a:p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Design (comes later)</a:t>
            </a:r>
          </a:p>
          <a:p>
            <a:pPr lvl="1"/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ROW $</a:t>
            </a:r>
            <a:r>
              <a:rPr lang="en-US" sz="2400" strike="dblStrike" dirty="0"/>
              <a:t>9.2M</a:t>
            </a:r>
            <a:r>
              <a:rPr lang="en-US" sz="2400" dirty="0"/>
              <a:t> (from District)</a:t>
            </a:r>
          </a:p>
          <a:p>
            <a:pPr lvl="1"/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Utilities $</a:t>
            </a:r>
            <a:r>
              <a:rPr lang="en-US" sz="2400" strike="dblStrike" dirty="0"/>
              <a:t>12M</a:t>
            </a:r>
            <a:r>
              <a:rPr lang="en-US" sz="2400" dirty="0"/>
              <a:t> (from District)</a:t>
            </a:r>
          </a:p>
        </p:txBody>
      </p:sp>
    </p:spTree>
    <p:extLst>
      <p:ext uri="{BB962C8B-B14F-4D97-AF65-F5344CB8AC3E}">
        <p14:creationId xmlns:p14="http://schemas.microsoft.com/office/powerpoint/2010/main" val="5811345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2FEEB9-997A-2F04-3957-FC50A27D0C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2659D340-C6B5-FD0B-88D6-7D85C1745D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5211"/>
          <a:stretch/>
        </p:blipFill>
        <p:spPr>
          <a:xfrm>
            <a:off x="0" y="5843752"/>
            <a:ext cx="12192000" cy="10142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1074AD-0313-3523-2E3A-4FA905F929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3150" y="5328746"/>
            <a:ext cx="1315277" cy="1405555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21B98B0-56AE-4B76-0238-D3A2198F7E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7340345"/>
              </p:ext>
            </p:extLst>
          </p:nvPr>
        </p:nvGraphicFramePr>
        <p:xfrm>
          <a:off x="6853646" y="1001487"/>
          <a:ext cx="2996112" cy="4115189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1498056">
                  <a:extLst>
                    <a:ext uri="{9D8B030D-6E8A-4147-A177-3AD203B41FA5}">
                      <a16:colId xmlns:a16="http://schemas.microsoft.com/office/drawing/2014/main" val="2056334446"/>
                    </a:ext>
                  </a:extLst>
                </a:gridCol>
                <a:gridCol w="1498056">
                  <a:extLst>
                    <a:ext uri="{9D8B030D-6E8A-4147-A177-3AD203B41FA5}">
                      <a16:colId xmlns:a16="http://schemas.microsoft.com/office/drawing/2014/main" val="3995114993"/>
                    </a:ext>
                  </a:extLst>
                </a:gridCol>
              </a:tblGrid>
              <a:tr h="480804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Paving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$15,293,227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6864644"/>
                  </a:ext>
                </a:extLst>
              </a:tr>
              <a:tr h="480804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Bid Items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$27,820,657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85599268"/>
                  </a:ext>
                </a:extLst>
              </a:tr>
              <a:tr h="480804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Parametric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$16,286,613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84063793"/>
                  </a:ext>
                </a:extLst>
              </a:tr>
              <a:tr h="480804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Total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$59,400,497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48674222"/>
                  </a:ext>
                </a:extLst>
              </a:tr>
              <a:tr h="265638">
                <a:tc>
                  <a:txBody>
                    <a:bodyPr/>
                    <a:lstStyle/>
                    <a:p>
                      <a:pPr algn="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19780708"/>
                  </a:ext>
                </a:extLst>
              </a:tr>
              <a:tr h="480804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Mobilization (3%)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$1,782,015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58296333"/>
                  </a:ext>
                </a:extLst>
              </a:tr>
              <a:tr h="480804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Demobilization (1.5%)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$891,007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52302327"/>
                  </a:ext>
                </a:extLst>
              </a:tr>
              <a:tr h="948326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Construction w/o Contingency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$62,073,519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2762559"/>
                  </a:ext>
                </a:extLst>
              </a:tr>
            </a:tbl>
          </a:graphicData>
        </a:graphic>
      </p:graphicFrame>
      <p:pic>
        <p:nvPicPr>
          <p:cNvPr id="8" name="Picture 7" descr="A picture containing text&#10;&#10;AI-generated content may be incorrect.">
            <a:extLst>
              <a:ext uri="{FF2B5EF4-FFF2-40B4-BE49-F238E27FC236}">
                <a16:creationId xmlns:a16="http://schemas.microsoft.com/office/drawing/2014/main" id="{905A4DD8-8E0B-02E6-A904-73326E0E01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83" y="1654628"/>
            <a:ext cx="6270171" cy="266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8508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155326-73B5-2960-F8E1-77D293C4E0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6A7EA6D-52EB-1D25-1E68-77061D568C0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" r="3189" b="10450"/>
          <a:stretch/>
        </p:blipFill>
        <p:spPr>
          <a:xfrm>
            <a:off x="-58100" y="-302498"/>
            <a:ext cx="12250099" cy="10066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6721B3-5AC0-6493-438B-ACB8CDCE18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491" y="-129963"/>
            <a:ext cx="1066508" cy="11397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9D1FBD-3D80-441A-C56D-97E902BDB460}"/>
              </a:ext>
            </a:extLst>
          </p:cNvPr>
          <p:cNvSpPr txBox="1"/>
          <p:nvPr/>
        </p:nvSpPr>
        <p:spPr>
          <a:xfrm>
            <a:off x="3003709" y="1722346"/>
            <a:ext cx="612648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Next: Standard Contingencies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r>
              <a:rPr lang="en-US" sz="3200" dirty="0"/>
              <a:t>Blanket 25%? 30%? 50%?</a:t>
            </a:r>
          </a:p>
          <a:p>
            <a:endParaRPr lang="en-US" sz="3200" dirty="0"/>
          </a:p>
          <a:p>
            <a:r>
              <a:rPr lang="en-US" sz="3200" dirty="0"/>
              <a:t>What does it actually cover? </a:t>
            </a:r>
          </a:p>
          <a:p>
            <a:endParaRPr lang="en-US" sz="3200" dirty="0"/>
          </a:p>
          <a:p>
            <a:r>
              <a:rPr lang="en-US" sz="3200" dirty="0"/>
              <a:t>Will vary based on detail.</a:t>
            </a:r>
          </a:p>
        </p:txBody>
      </p:sp>
    </p:spTree>
    <p:extLst>
      <p:ext uri="{BB962C8B-B14F-4D97-AF65-F5344CB8AC3E}">
        <p14:creationId xmlns:p14="http://schemas.microsoft.com/office/powerpoint/2010/main" val="8320278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DC7393-E509-697E-7FFE-4D1C37BAB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F7E76284-E10C-7F26-C88A-A611D2A551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5211"/>
          <a:stretch/>
        </p:blipFill>
        <p:spPr>
          <a:xfrm>
            <a:off x="0" y="5843752"/>
            <a:ext cx="12192000" cy="10142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8A11E3-B833-AB5D-CA80-C54C082C38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3150" y="5328746"/>
            <a:ext cx="1315277" cy="14055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F65C46-61DE-9C85-2094-9296EF0FB7E5}"/>
              </a:ext>
            </a:extLst>
          </p:cNvPr>
          <p:cNvSpPr txBox="1"/>
          <p:nvPr/>
        </p:nvSpPr>
        <p:spPr>
          <a:xfrm>
            <a:off x="696686" y="235131"/>
            <a:ext cx="954459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New: Risk-based Contingencies (risks to KYTC)</a:t>
            </a:r>
          </a:p>
          <a:p>
            <a:endParaRPr lang="en-US" sz="2800" dirty="0"/>
          </a:p>
          <a:p>
            <a:r>
              <a:rPr lang="en-US" sz="2800" dirty="0"/>
              <a:t>How likely to occur?</a:t>
            </a:r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The railroad is CSX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Scope Changes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Surprise Utility conflict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Geotech issues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Carter County Commissioner’s Award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Environmental Mitigation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Unknown Unknowns (30%)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How much do you know now vs. at PL&amp;G?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604416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A8AF74-C9B0-006D-8393-7C7BE031E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38A497A4-9F5A-9F96-7713-514B3E2C87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5211"/>
          <a:stretch/>
        </p:blipFill>
        <p:spPr>
          <a:xfrm>
            <a:off x="0" y="5843752"/>
            <a:ext cx="12192000" cy="10142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34BB82-70E4-D9FF-2430-62D39BE132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3150" y="5328746"/>
            <a:ext cx="1315277" cy="14055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485A76-25D8-22E4-83D7-F0EC32A8BD27}"/>
              </a:ext>
            </a:extLst>
          </p:cNvPr>
          <p:cNvSpPr txBox="1"/>
          <p:nvPr/>
        </p:nvSpPr>
        <p:spPr>
          <a:xfrm>
            <a:off x="696686" y="235131"/>
            <a:ext cx="95445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New: Risk-based Contingencies (risks to KYTC)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914121E-4F3D-BE5C-1B66-94D59E6C27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2078020"/>
              </p:ext>
            </p:extLst>
          </p:nvPr>
        </p:nvGraphicFramePr>
        <p:xfrm>
          <a:off x="986000" y="746523"/>
          <a:ext cx="9377264" cy="5073792"/>
        </p:xfrm>
        <a:graphic>
          <a:graphicData uri="http://schemas.openxmlformats.org/drawingml/2006/table">
            <a:tbl>
              <a:tblPr firstRow="1" lastCol="1">
                <a:tableStyleId>{9D7B26C5-4107-4FEC-AEDC-1716B250A1EF}</a:tableStyleId>
              </a:tblPr>
              <a:tblGrid>
                <a:gridCol w="3603086">
                  <a:extLst>
                    <a:ext uri="{9D8B030D-6E8A-4147-A177-3AD203B41FA5}">
                      <a16:colId xmlns:a16="http://schemas.microsoft.com/office/drawing/2014/main" val="3489563036"/>
                    </a:ext>
                  </a:extLst>
                </a:gridCol>
                <a:gridCol w="1893930">
                  <a:extLst>
                    <a:ext uri="{9D8B030D-6E8A-4147-A177-3AD203B41FA5}">
                      <a16:colId xmlns:a16="http://schemas.microsoft.com/office/drawing/2014/main" val="2641441046"/>
                    </a:ext>
                  </a:extLst>
                </a:gridCol>
                <a:gridCol w="2217285">
                  <a:extLst>
                    <a:ext uri="{9D8B030D-6E8A-4147-A177-3AD203B41FA5}">
                      <a16:colId xmlns:a16="http://schemas.microsoft.com/office/drawing/2014/main" val="3520508164"/>
                    </a:ext>
                  </a:extLst>
                </a:gridCol>
                <a:gridCol w="1662963">
                  <a:extLst>
                    <a:ext uri="{9D8B030D-6E8A-4147-A177-3AD203B41FA5}">
                      <a16:colId xmlns:a16="http://schemas.microsoft.com/office/drawing/2014/main" val="804239311"/>
                    </a:ext>
                  </a:extLst>
                </a:gridCol>
              </a:tblGrid>
              <a:tr h="54516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Risk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Worst-Case Cost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Likelihood to Occur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Risk Cost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25395671"/>
                  </a:ext>
                </a:extLst>
              </a:tr>
              <a:tr h="30119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i="1" u="none" strike="noStrike" dirty="0">
                          <a:effectLst/>
                        </a:rPr>
                        <a:t>CSX Coordination</a:t>
                      </a:r>
                      <a:endParaRPr lang="en-US" sz="1800" b="0" i="1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1332315"/>
                  </a:ext>
                </a:extLst>
              </a:tr>
              <a:tr h="52961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Flagger ($10k/day @ 365 days)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$3,650,000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65%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$2,372,500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20386248"/>
                  </a:ext>
                </a:extLst>
              </a:tr>
              <a:tr h="30119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Multiple Design Changes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$400,000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80%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$320,000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77663943"/>
                  </a:ext>
                </a:extLst>
              </a:tr>
              <a:tr h="58746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-----------------------------------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7506074"/>
                  </a:ext>
                </a:extLst>
              </a:tr>
              <a:tr h="30119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Scope Changes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$2,500,000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$1,750,000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51578600"/>
                  </a:ext>
                </a:extLst>
              </a:tr>
              <a:tr h="30119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Surprise Utility Conflict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$2,500,000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50%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$1,250,000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58024923"/>
                  </a:ext>
                </a:extLst>
              </a:tr>
              <a:tr h="30119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Geotech Issues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$2,500,000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90%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$2,250,000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50288067"/>
                  </a:ext>
                </a:extLst>
              </a:tr>
              <a:tr h="54516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Carter County Commissioner Award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$1,800,000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75%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$1,350,000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14991777"/>
                  </a:ext>
                </a:extLst>
              </a:tr>
              <a:tr h="30119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Environmental Mitigation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$5,000,000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80%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$4,000,000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69511041"/>
                  </a:ext>
                </a:extLst>
              </a:tr>
              <a:tr h="52961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Unknown Unknowns (30%)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$18,622,056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100%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$18,622,056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58098"/>
                  </a:ext>
                </a:extLst>
              </a:tr>
              <a:tr h="529618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Total Contingency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$31,914,556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477511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481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942BFF-9C45-004F-2CEC-A073432E535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445" r="1727"/>
          <a:stretch/>
        </p:blipFill>
        <p:spPr>
          <a:xfrm rot="10800000">
            <a:off x="10163502" y="0"/>
            <a:ext cx="2028497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CCEB3F-76A2-0283-F7B5-9E85A03E02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618" y="5276194"/>
            <a:ext cx="1315277" cy="14055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6481D5-9D04-662E-7F82-E46C03B7D0AA}"/>
              </a:ext>
            </a:extLst>
          </p:cNvPr>
          <p:cNvSpPr txBox="1"/>
          <p:nvPr/>
        </p:nvSpPr>
        <p:spPr>
          <a:xfrm>
            <a:off x="426720" y="322217"/>
            <a:ext cx="9736782" cy="7355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Agenda</a:t>
            </a:r>
          </a:p>
          <a:p>
            <a:endParaRPr lang="en-US" sz="4000" dirty="0"/>
          </a:p>
          <a:p>
            <a:endParaRPr lang="en-US" sz="4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Cost Estimate 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/>
              <a:t>AASHTOWare</a:t>
            </a:r>
            <a:r>
              <a:rPr lang="en-US" sz="3200" dirty="0"/>
              <a:t> Project Estimation Update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Recent examples – What Gets Missed?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Building a Scoping Estimate Together/Framework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Next Steps/Questions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Exchange Tearful Goodbyes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6242822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A8AF74-C9B0-006D-8393-7C7BE031E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38A497A4-9F5A-9F96-7713-514B3E2C87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5211"/>
          <a:stretch/>
        </p:blipFill>
        <p:spPr>
          <a:xfrm>
            <a:off x="0" y="5843752"/>
            <a:ext cx="12192000" cy="10142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34BB82-70E4-D9FF-2430-62D39BE132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3150" y="5328746"/>
            <a:ext cx="1315277" cy="14055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485A76-25D8-22E4-83D7-F0EC32A8BD27}"/>
              </a:ext>
            </a:extLst>
          </p:cNvPr>
          <p:cNvSpPr txBox="1"/>
          <p:nvPr/>
        </p:nvSpPr>
        <p:spPr>
          <a:xfrm>
            <a:off x="696686" y="235131"/>
            <a:ext cx="95445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New: Risk-based Contingencies (risks to KYTC)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914121E-4F3D-BE5C-1B66-94D59E6C27EC}"/>
              </a:ext>
            </a:extLst>
          </p:cNvPr>
          <p:cNvGraphicFramePr>
            <a:graphicFrameLocks noGrp="1"/>
          </p:cNvGraphicFramePr>
          <p:nvPr/>
        </p:nvGraphicFramePr>
        <p:xfrm>
          <a:off x="986000" y="746523"/>
          <a:ext cx="9377264" cy="5073792"/>
        </p:xfrm>
        <a:graphic>
          <a:graphicData uri="http://schemas.openxmlformats.org/drawingml/2006/table">
            <a:tbl>
              <a:tblPr firstRow="1" lastCol="1">
                <a:tableStyleId>{9D7B26C5-4107-4FEC-AEDC-1716B250A1EF}</a:tableStyleId>
              </a:tblPr>
              <a:tblGrid>
                <a:gridCol w="3603086">
                  <a:extLst>
                    <a:ext uri="{9D8B030D-6E8A-4147-A177-3AD203B41FA5}">
                      <a16:colId xmlns:a16="http://schemas.microsoft.com/office/drawing/2014/main" val="3489563036"/>
                    </a:ext>
                  </a:extLst>
                </a:gridCol>
                <a:gridCol w="1893930">
                  <a:extLst>
                    <a:ext uri="{9D8B030D-6E8A-4147-A177-3AD203B41FA5}">
                      <a16:colId xmlns:a16="http://schemas.microsoft.com/office/drawing/2014/main" val="2641441046"/>
                    </a:ext>
                  </a:extLst>
                </a:gridCol>
                <a:gridCol w="2217285">
                  <a:extLst>
                    <a:ext uri="{9D8B030D-6E8A-4147-A177-3AD203B41FA5}">
                      <a16:colId xmlns:a16="http://schemas.microsoft.com/office/drawing/2014/main" val="3520508164"/>
                    </a:ext>
                  </a:extLst>
                </a:gridCol>
                <a:gridCol w="1662963">
                  <a:extLst>
                    <a:ext uri="{9D8B030D-6E8A-4147-A177-3AD203B41FA5}">
                      <a16:colId xmlns:a16="http://schemas.microsoft.com/office/drawing/2014/main" val="804239311"/>
                    </a:ext>
                  </a:extLst>
                </a:gridCol>
              </a:tblGrid>
              <a:tr h="54516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Risk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Worst-Case Cost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Likelihood to Occur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Risk Cost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25395671"/>
                  </a:ext>
                </a:extLst>
              </a:tr>
              <a:tr h="30119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i="1" u="none" strike="noStrike" dirty="0">
                          <a:effectLst/>
                        </a:rPr>
                        <a:t>CSX Coordination</a:t>
                      </a:r>
                      <a:endParaRPr lang="en-US" sz="1800" b="0" i="1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1332315"/>
                  </a:ext>
                </a:extLst>
              </a:tr>
              <a:tr h="52961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Flagger ($10k/day @ 365 days)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$3,650,000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65%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$2,372,500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20386248"/>
                  </a:ext>
                </a:extLst>
              </a:tr>
              <a:tr h="30119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Multiple Design Changes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$400,000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80%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$320,000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77663943"/>
                  </a:ext>
                </a:extLst>
              </a:tr>
              <a:tr h="58746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-----------------------------------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7506074"/>
                  </a:ext>
                </a:extLst>
              </a:tr>
              <a:tr h="30119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Scope Changes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$2,500,000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$1,750,000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51578600"/>
                  </a:ext>
                </a:extLst>
              </a:tr>
              <a:tr h="30119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Surprise Utility Conflict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$2,500,000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50%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$1,250,000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58024923"/>
                  </a:ext>
                </a:extLst>
              </a:tr>
              <a:tr h="30119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Geotech Issues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$2,500,000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90%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$2,250,000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50288067"/>
                  </a:ext>
                </a:extLst>
              </a:tr>
              <a:tr h="54516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Carter County Commissioner Award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$1,800,000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75%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$1,350,000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14991777"/>
                  </a:ext>
                </a:extLst>
              </a:tr>
              <a:tr h="30119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Environmental Mitigation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$5,000,000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80%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$4,000,000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69511041"/>
                  </a:ext>
                </a:extLst>
              </a:tr>
              <a:tr h="52961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Unknown Unknowns (30%)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$18,622,056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100%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$18,622,056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58098"/>
                  </a:ext>
                </a:extLst>
              </a:tr>
              <a:tr h="529618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Total Contingency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$31,914,556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4775116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D216A09-C88A-056A-3EBB-2D9F71BFE5E7}"/>
              </a:ext>
            </a:extLst>
          </p:cNvPr>
          <p:cNvSpPr txBox="1"/>
          <p:nvPr/>
        </p:nvSpPr>
        <p:spPr>
          <a:xfrm>
            <a:off x="2902442" y="5796878"/>
            <a:ext cx="7454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 this point, add to C phase. We can always go back.</a:t>
            </a:r>
          </a:p>
        </p:txBody>
      </p:sp>
    </p:spTree>
    <p:extLst>
      <p:ext uri="{BB962C8B-B14F-4D97-AF65-F5344CB8AC3E}">
        <p14:creationId xmlns:p14="http://schemas.microsoft.com/office/powerpoint/2010/main" val="26760034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17B14-81B0-AD01-D2D8-B865DA60A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B5CB64A-A882-D11C-733C-982E17098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6037" y="2246847"/>
            <a:ext cx="3093333" cy="39532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2BF9F4-0B72-F80E-8E0C-DC549483305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445" r="1727"/>
          <a:stretch/>
        </p:blipFill>
        <p:spPr>
          <a:xfrm rot="10800000">
            <a:off x="10163502" y="0"/>
            <a:ext cx="2028497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9EB104-0DF1-4239-27D2-7C6689CB3A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618" y="5276194"/>
            <a:ext cx="1315277" cy="14055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A61F77-FE70-F6C1-F79B-BB0A0FC1DF9D}"/>
              </a:ext>
            </a:extLst>
          </p:cNvPr>
          <p:cNvSpPr txBox="1"/>
          <p:nvPr/>
        </p:nvSpPr>
        <p:spPr>
          <a:xfrm>
            <a:off x="357051" y="470263"/>
            <a:ext cx="97367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Are we done? No!!</a:t>
            </a:r>
          </a:p>
          <a:p>
            <a:endParaRPr lang="en-US" sz="3200" dirty="0"/>
          </a:p>
          <a:p>
            <a:r>
              <a:rPr lang="en-US" sz="3200" dirty="0"/>
              <a:t>We’re so </a:t>
            </a:r>
            <a:r>
              <a:rPr lang="en-US" sz="3200" u="sng" dirty="0"/>
              <a:t>not done</a:t>
            </a:r>
            <a:r>
              <a:rPr lang="en-US" sz="3200" dirty="0"/>
              <a:t> I’m not even showing the new total.</a:t>
            </a:r>
          </a:p>
          <a:p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 descr="A picture containing text, container&#10;&#10;AI-generated content may be incorrect.">
            <a:extLst>
              <a:ext uri="{FF2B5EF4-FFF2-40B4-BE49-F238E27FC236}">
                <a16:creationId xmlns:a16="http://schemas.microsoft.com/office/drawing/2014/main" id="{FD423CC9-A1F5-0C71-FDA4-8E973E4E0B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422" y="3537276"/>
            <a:ext cx="2953022" cy="29530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EC4CE0-1141-8EDD-C6A8-F3CC75610A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9330" y="2125021"/>
            <a:ext cx="5462288" cy="102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233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FD2225-CD54-588B-9C47-6D5DE3F1B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B0E7401-1E2B-00C9-C69F-58893DD2D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6037" y="2246847"/>
            <a:ext cx="3093333" cy="39532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7E7C71-DBBA-6FBA-D0AF-2858267715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445" r="1727"/>
          <a:stretch/>
        </p:blipFill>
        <p:spPr>
          <a:xfrm rot="10800000">
            <a:off x="10163502" y="0"/>
            <a:ext cx="2028497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723ADE-EFB9-C1C2-DCE2-BCB3B40E2A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618" y="5276194"/>
            <a:ext cx="1315277" cy="14055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8EBCBE-D936-9511-8E72-70DA8C3D73A2}"/>
              </a:ext>
            </a:extLst>
          </p:cNvPr>
          <p:cNvSpPr txBox="1"/>
          <p:nvPr/>
        </p:nvSpPr>
        <p:spPr>
          <a:xfrm>
            <a:off x="357051" y="470263"/>
            <a:ext cx="97367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Are we done? No!!</a:t>
            </a:r>
          </a:p>
          <a:p>
            <a:endParaRPr lang="en-US" sz="3200" dirty="0"/>
          </a:p>
          <a:p>
            <a:r>
              <a:rPr lang="en-US" sz="3200" dirty="0"/>
              <a:t>We’re so </a:t>
            </a:r>
            <a:r>
              <a:rPr lang="en-US" sz="3200" u="sng" dirty="0"/>
              <a:t>not done</a:t>
            </a:r>
            <a:r>
              <a:rPr lang="en-US" sz="3200" dirty="0"/>
              <a:t> I’m not even showing the new total.</a:t>
            </a:r>
          </a:p>
          <a:p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 descr="A picture containing text, container&#10;&#10;AI-generated content may be incorrect.">
            <a:extLst>
              <a:ext uri="{FF2B5EF4-FFF2-40B4-BE49-F238E27FC236}">
                <a16:creationId xmlns:a16="http://schemas.microsoft.com/office/drawing/2014/main" id="{28A11CAC-772B-5BCF-123F-9E7FEC9005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422" y="3537276"/>
            <a:ext cx="2953022" cy="29530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FCF0D1-DB1E-EB34-E749-92010E6438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9330" y="2125021"/>
            <a:ext cx="5462288" cy="10261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D3FD3E-1050-5852-1746-C76BB858F5AB}"/>
              </a:ext>
            </a:extLst>
          </p:cNvPr>
          <p:cNvSpPr txBox="1"/>
          <p:nvPr/>
        </p:nvSpPr>
        <p:spPr>
          <a:xfrm>
            <a:off x="231844" y="6387737"/>
            <a:ext cx="6559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(but also 15% of that number for D phase estimate is ~$14.1M)</a:t>
            </a:r>
          </a:p>
        </p:txBody>
      </p:sp>
    </p:spTree>
    <p:extLst>
      <p:ext uri="{BB962C8B-B14F-4D97-AF65-F5344CB8AC3E}">
        <p14:creationId xmlns:p14="http://schemas.microsoft.com/office/powerpoint/2010/main" val="14034452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8D7D10-A12B-3B9A-FFCC-7A62434DB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003048-3662-2E2B-0C05-128E7F2F04D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445" r="1727"/>
          <a:stretch/>
        </p:blipFill>
        <p:spPr>
          <a:xfrm rot="10800000">
            <a:off x="10163502" y="0"/>
            <a:ext cx="2028497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7733CA-D014-647B-822F-36EB04B4E5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618" y="5276194"/>
            <a:ext cx="1315277" cy="14055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C1634F-66E3-FDD6-C9A0-CF803CD1ACA5}"/>
              </a:ext>
            </a:extLst>
          </p:cNvPr>
          <p:cNvSpPr txBox="1"/>
          <p:nvPr/>
        </p:nvSpPr>
        <p:spPr>
          <a:xfrm>
            <a:off x="426720" y="322217"/>
            <a:ext cx="9736782" cy="695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New: Time/Management Contingency (SYP risk)</a:t>
            </a:r>
          </a:p>
          <a:p>
            <a:endParaRPr lang="en-US" sz="2800" dirty="0"/>
          </a:p>
          <a:p>
            <a:r>
              <a:rPr lang="en-US" sz="2800" dirty="0"/>
              <a:t>We can’t even start design until (at earliest) 2026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Which means R, U in 2028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C in 2030</a:t>
            </a:r>
          </a:p>
          <a:p>
            <a:r>
              <a:rPr lang="en-US" sz="2800" dirty="0"/>
              <a:t>What things can hold this up?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Rail, Utilities, ROW, Environmental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Legislative Momentum</a:t>
            </a:r>
          </a:p>
          <a:p>
            <a:endParaRPr lang="en-US" sz="2800" dirty="0"/>
          </a:p>
          <a:p>
            <a:r>
              <a:rPr lang="en-US" sz="2800" dirty="0"/>
              <a:t>More likely case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800" dirty="0"/>
              <a:t>D in 2028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800" dirty="0"/>
              <a:t>R, U in 2030-2032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800" dirty="0"/>
              <a:t>C in 2034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sz="2800" dirty="0"/>
              <a:t>The number we put down is going to hang around!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1476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8EDCAC-9497-4B7D-1C89-063281003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2A5A60-C233-54BA-3513-D4692A2599A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445" r="1727"/>
          <a:stretch/>
        </p:blipFill>
        <p:spPr>
          <a:xfrm rot="10800000">
            <a:off x="10163502" y="0"/>
            <a:ext cx="2028497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EA3626-CA20-4DA9-4B8F-07E9402F75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618" y="5276194"/>
            <a:ext cx="1315277" cy="14055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A86AC0-F3BE-A06C-462B-6B29C4F2BAF9}"/>
              </a:ext>
            </a:extLst>
          </p:cNvPr>
          <p:cNvSpPr txBox="1"/>
          <p:nvPr/>
        </p:nvSpPr>
        <p:spPr>
          <a:xfrm>
            <a:off x="426720" y="322217"/>
            <a:ext cx="9736782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New: Time/Management Contingency (SYP risk)</a:t>
            </a:r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Add 10-20% per biennium, per phase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Keep in Current Year Dollars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This is a contingency, not escalation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r>
              <a:rPr lang="en-US" sz="2000" dirty="0"/>
              <a:t>Design (in 2028):</a:t>
            </a:r>
          </a:p>
          <a:p>
            <a:r>
              <a:rPr lang="en-US" sz="2000" dirty="0"/>
              <a:t>$14.1M 		+ 	1 biennium away (15%) 		=	$16.2M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r>
              <a:rPr lang="en-US" sz="2000" dirty="0"/>
              <a:t>ROW (in 2030):</a:t>
            </a:r>
          </a:p>
          <a:p>
            <a:r>
              <a:rPr lang="en-US" sz="2000" dirty="0"/>
              <a:t>$9.2M		+	2 biennia away (30%)		=	$12.0M</a:t>
            </a:r>
          </a:p>
          <a:p>
            <a:endParaRPr lang="en-US" sz="2000" dirty="0"/>
          </a:p>
          <a:p>
            <a:r>
              <a:rPr lang="en-US" sz="2000" dirty="0"/>
              <a:t>Utilities (in 2032):</a:t>
            </a:r>
          </a:p>
          <a:p>
            <a:r>
              <a:rPr lang="en-US" sz="2000" dirty="0"/>
              <a:t>$12M		+	3 biennia away (45%)		=	$17.4M</a:t>
            </a:r>
          </a:p>
          <a:p>
            <a:endParaRPr lang="en-US" sz="2000" dirty="0"/>
          </a:p>
          <a:p>
            <a:r>
              <a:rPr lang="en-US" sz="2000" dirty="0"/>
              <a:t>Construction (in 2034):</a:t>
            </a:r>
          </a:p>
          <a:p>
            <a:r>
              <a:rPr lang="en-US" sz="2000" dirty="0"/>
              <a:t>$94.0M		+	4 biennia away (60%)		=	$150.4M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7484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9D37BC-D656-5803-EBEF-D5AA083BB4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3BC955-1CBC-0D98-B077-1A1A4DC6E82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445" r="1727"/>
          <a:stretch/>
        </p:blipFill>
        <p:spPr>
          <a:xfrm rot="10800000">
            <a:off x="10163502" y="0"/>
            <a:ext cx="2028497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932A51-AC4F-4472-14FC-551B711FD3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618" y="5276194"/>
            <a:ext cx="1315277" cy="1405555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B4F4685-E76A-CE3E-1AEB-401E8C87E7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7018122"/>
              </p:ext>
            </p:extLst>
          </p:nvPr>
        </p:nvGraphicFramePr>
        <p:xfrm>
          <a:off x="227025" y="383177"/>
          <a:ext cx="10301638" cy="5225142"/>
        </p:xfrm>
        <a:graphic>
          <a:graphicData uri="http://schemas.openxmlformats.org/drawingml/2006/table">
            <a:tbl>
              <a:tblPr firstRow="1" lastRow="1">
                <a:tableStyleId>{9D7B26C5-4107-4FEC-AEDC-1716B250A1EF}</a:tableStyleId>
              </a:tblPr>
              <a:tblGrid>
                <a:gridCol w="6752333">
                  <a:extLst>
                    <a:ext uri="{9D8B030D-6E8A-4147-A177-3AD203B41FA5}">
                      <a16:colId xmlns:a16="http://schemas.microsoft.com/office/drawing/2014/main" val="1209297979"/>
                    </a:ext>
                  </a:extLst>
                </a:gridCol>
                <a:gridCol w="3549305">
                  <a:extLst>
                    <a:ext uri="{9D8B030D-6E8A-4147-A177-3AD203B41FA5}">
                      <a16:colId xmlns:a16="http://schemas.microsoft.com/office/drawing/2014/main" val="1896161532"/>
                    </a:ext>
                  </a:extLst>
                </a:gridCol>
              </a:tblGrid>
              <a:tr h="1388767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u="none" strike="noStrike" dirty="0">
                          <a:effectLst/>
                        </a:rPr>
                        <a:t>Phase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u="none" strike="noStrike" dirty="0">
                          <a:effectLst/>
                        </a:rPr>
                        <a:t>Cost (2025$ )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23399278"/>
                  </a:ext>
                </a:extLst>
              </a:tr>
              <a:tr h="767275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u="none" strike="noStrike">
                          <a:effectLst/>
                        </a:rPr>
                        <a:t>Design</a:t>
                      </a:r>
                      <a:endParaRPr lang="en-US" sz="3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u="none" strike="noStrike" dirty="0">
                          <a:effectLst/>
                        </a:rPr>
                        <a:t>$16,200,000 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56331739"/>
                  </a:ext>
                </a:extLst>
              </a:tr>
              <a:tr h="767275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u="none" strike="noStrike">
                          <a:effectLst/>
                        </a:rPr>
                        <a:t>ROW</a:t>
                      </a:r>
                      <a:endParaRPr lang="en-US" sz="3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u="none" strike="noStrike" dirty="0">
                          <a:effectLst/>
                        </a:rPr>
                        <a:t>$12,000,000 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98290159"/>
                  </a:ext>
                </a:extLst>
              </a:tr>
              <a:tr h="767275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u="none" strike="noStrike">
                          <a:effectLst/>
                        </a:rPr>
                        <a:t>Utilities</a:t>
                      </a:r>
                      <a:endParaRPr lang="en-US" sz="3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u="none" strike="noStrike" dirty="0">
                          <a:effectLst/>
                        </a:rPr>
                        <a:t>$17,400,000 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94352851"/>
                  </a:ext>
                </a:extLst>
              </a:tr>
              <a:tr h="767275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u="none" strike="noStrike">
                          <a:effectLst/>
                        </a:rPr>
                        <a:t>Construction</a:t>
                      </a:r>
                      <a:endParaRPr lang="en-US" sz="3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u="none" strike="noStrike" dirty="0">
                          <a:effectLst/>
                        </a:rPr>
                        <a:t>$150,400,000 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71955174"/>
                  </a:ext>
                </a:extLst>
              </a:tr>
              <a:tr h="767275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u="none" strike="noStrike">
                          <a:effectLst/>
                        </a:rPr>
                        <a:t>Total</a:t>
                      </a:r>
                      <a:endParaRPr lang="en-US" sz="3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u="none" strike="noStrike" dirty="0">
                          <a:effectLst/>
                        </a:rPr>
                        <a:t>$196,000,000 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208384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34135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9D37BC-D656-5803-EBEF-D5AA083BB4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3BC955-1CBC-0D98-B077-1A1A4DC6E82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445" r="1727"/>
          <a:stretch/>
        </p:blipFill>
        <p:spPr>
          <a:xfrm rot="10800000">
            <a:off x="10163502" y="0"/>
            <a:ext cx="2028497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932A51-AC4F-4472-14FC-551B711FD3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618" y="5276194"/>
            <a:ext cx="1315277" cy="1405555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B4F4685-E76A-CE3E-1AEB-401E8C87E7BE}"/>
              </a:ext>
            </a:extLst>
          </p:cNvPr>
          <p:cNvGraphicFramePr>
            <a:graphicFrameLocks noGrp="1"/>
          </p:cNvGraphicFramePr>
          <p:nvPr/>
        </p:nvGraphicFramePr>
        <p:xfrm>
          <a:off x="227025" y="383177"/>
          <a:ext cx="10301638" cy="5225142"/>
        </p:xfrm>
        <a:graphic>
          <a:graphicData uri="http://schemas.openxmlformats.org/drawingml/2006/table">
            <a:tbl>
              <a:tblPr firstRow="1" lastRow="1">
                <a:tableStyleId>{9D7B26C5-4107-4FEC-AEDC-1716B250A1EF}</a:tableStyleId>
              </a:tblPr>
              <a:tblGrid>
                <a:gridCol w="6752333">
                  <a:extLst>
                    <a:ext uri="{9D8B030D-6E8A-4147-A177-3AD203B41FA5}">
                      <a16:colId xmlns:a16="http://schemas.microsoft.com/office/drawing/2014/main" val="1209297979"/>
                    </a:ext>
                  </a:extLst>
                </a:gridCol>
                <a:gridCol w="3549305">
                  <a:extLst>
                    <a:ext uri="{9D8B030D-6E8A-4147-A177-3AD203B41FA5}">
                      <a16:colId xmlns:a16="http://schemas.microsoft.com/office/drawing/2014/main" val="1896161532"/>
                    </a:ext>
                  </a:extLst>
                </a:gridCol>
              </a:tblGrid>
              <a:tr h="1388767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u="none" strike="noStrike" dirty="0">
                          <a:effectLst/>
                        </a:rPr>
                        <a:t>Phase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u="none" strike="noStrike" dirty="0">
                          <a:effectLst/>
                        </a:rPr>
                        <a:t>Cost (2025$ )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23399278"/>
                  </a:ext>
                </a:extLst>
              </a:tr>
              <a:tr h="767275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u="none" strike="noStrike">
                          <a:effectLst/>
                        </a:rPr>
                        <a:t>Design</a:t>
                      </a:r>
                      <a:endParaRPr lang="en-US" sz="3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u="none" strike="noStrike" dirty="0">
                          <a:effectLst/>
                        </a:rPr>
                        <a:t>$16,200,000 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56331739"/>
                  </a:ext>
                </a:extLst>
              </a:tr>
              <a:tr h="767275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u="none" strike="noStrike">
                          <a:effectLst/>
                        </a:rPr>
                        <a:t>ROW</a:t>
                      </a:r>
                      <a:endParaRPr lang="en-US" sz="3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u="none" strike="noStrike" dirty="0">
                          <a:effectLst/>
                        </a:rPr>
                        <a:t>$12,000,000 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98290159"/>
                  </a:ext>
                </a:extLst>
              </a:tr>
              <a:tr h="767275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u="none" strike="noStrike">
                          <a:effectLst/>
                        </a:rPr>
                        <a:t>Utilities</a:t>
                      </a:r>
                      <a:endParaRPr lang="en-US" sz="3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u="none" strike="noStrike" dirty="0">
                          <a:effectLst/>
                        </a:rPr>
                        <a:t>$17,400,000 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94352851"/>
                  </a:ext>
                </a:extLst>
              </a:tr>
              <a:tr h="767275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u="none" strike="noStrike">
                          <a:effectLst/>
                        </a:rPr>
                        <a:t>Construction</a:t>
                      </a:r>
                      <a:endParaRPr lang="en-US" sz="3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u="none" strike="noStrike" dirty="0">
                          <a:effectLst/>
                        </a:rPr>
                        <a:t>$150,400,000 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71955174"/>
                  </a:ext>
                </a:extLst>
              </a:tr>
              <a:tr h="767275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u="none" strike="noStrike">
                          <a:effectLst/>
                        </a:rPr>
                        <a:t>Total</a:t>
                      </a:r>
                      <a:endParaRPr lang="en-US" sz="3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u="none" strike="noStrike" dirty="0">
                          <a:effectLst/>
                        </a:rPr>
                        <a:t>$196,000,000 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2083842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6BFEAA7-E1A0-41C3-9EF0-9635C7577ABE}"/>
              </a:ext>
            </a:extLst>
          </p:cNvPr>
          <p:cNvSpPr txBox="1"/>
          <p:nvPr/>
        </p:nvSpPr>
        <p:spPr>
          <a:xfrm rot="20523414">
            <a:off x="1837856" y="2672582"/>
            <a:ext cx="6188358" cy="6463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dirty="0"/>
              <a:t>This goes into report, PDP, SYP</a:t>
            </a:r>
          </a:p>
        </p:txBody>
      </p:sp>
    </p:spTree>
    <p:extLst>
      <p:ext uri="{BB962C8B-B14F-4D97-AF65-F5344CB8AC3E}">
        <p14:creationId xmlns:p14="http://schemas.microsoft.com/office/powerpoint/2010/main" val="22960116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9A5C5-D480-4355-8225-BADB7D992D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CA78BA5-F94A-F9FD-32C0-78057BE1CD85}"/>
              </a:ext>
            </a:extLst>
          </p:cNvPr>
          <p:cNvGrpSpPr/>
          <p:nvPr/>
        </p:nvGrpSpPr>
        <p:grpSpPr>
          <a:xfrm>
            <a:off x="0" y="5245453"/>
            <a:ext cx="2179383" cy="1795326"/>
            <a:chOff x="0" y="5245453"/>
            <a:chExt cx="2179383" cy="17953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D6922DE-456B-DAD3-0309-ED61F1F915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7" r="3189" b="10450"/>
            <a:stretch/>
          </p:blipFill>
          <p:spPr>
            <a:xfrm rot="10800000">
              <a:off x="0" y="5696607"/>
              <a:ext cx="1424895" cy="1344172"/>
            </a:xfrm>
            <a:prstGeom prst="rect">
              <a:avLst/>
            </a:prstGeom>
            <a:noFill/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671435F-F95F-ECF5-6361-67C2BB374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409" y="5245453"/>
              <a:ext cx="1508974" cy="1612547"/>
            </a:xfrm>
            <a:prstGeom prst="rect">
              <a:avLst/>
            </a:prstGeom>
          </p:spPr>
        </p:pic>
      </p:grpSp>
      <p:pic>
        <p:nvPicPr>
          <p:cNvPr id="10" name="Picture 9" descr="A picture containing text, person, indoor&#10;&#10;AI-generated content may be incorrect.">
            <a:extLst>
              <a:ext uri="{FF2B5EF4-FFF2-40B4-BE49-F238E27FC236}">
                <a16:creationId xmlns:a16="http://schemas.microsoft.com/office/drawing/2014/main" id="{7EBE5D20-0E98-DFB3-074B-55B374BD6C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37" y="888382"/>
            <a:ext cx="5944430" cy="37438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D06456-BF0E-6E27-1E6D-E4C7FFE9AC9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9168"/>
          <a:stretch/>
        </p:blipFill>
        <p:spPr>
          <a:xfrm>
            <a:off x="7324510" y="1021237"/>
            <a:ext cx="3108358" cy="42242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24525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313755-98CB-D865-2A4B-80FA4251FB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61B1252-BEDB-8F8E-A886-CB07A5478ECF}"/>
              </a:ext>
            </a:extLst>
          </p:cNvPr>
          <p:cNvGrpSpPr/>
          <p:nvPr/>
        </p:nvGrpSpPr>
        <p:grpSpPr>
          <a:xfrm>
            <a:off x="0" y="5245453"/>
            <a:ext cx="2179383" cy="1795326"/>
            <a:chOff x="0" y="5245453"/>
            <a:chExt cx="2179383" cy="17953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6A7380F-6677-BCDE-C2AB-9066C5D2F7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7" r="3189" b="10450"/>
            <a:stretch/>
          </p:blipFill>
          <p:spPr>
            <a:xfrm rot="10800000">
              <a:off x="0" y="5696607"/>
              <a:ext cx="1424895" cy="1344172"/>
            </a:xfrm>
            <a:prstGeom prst="rect">
              <a:avLst/>
            </a:prstGeom>
            <a:noFill/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EB3BF3B-F244-38D7-977F-08ADF96EA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409" y="5245453"/>
              <a:ext cx="1508974" cy="1612547"/>
            </a:xfrm>
            <a:prstGeom prst="rect">
              <a:avLst/>
            </a:prstGeom>
          </p:spPr>
        </p:pic>
      </p:grp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A0A2968A-9AA9-9260-6D73-92DF6CA27A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1" r="47570"/>
          <a:stretch/>
        </p:blipFill>
        <p:spPr>
          <a:xfrm rot="5400000">
            <a:off x="3380008" y="-1729030"/>
            <a:ext cx="5005668" cy="874126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4D5ABCC-2DDF-43A5-E491-F4982D3470A1}"/>
              </a:ext>
            </a:extLst>
          </p:cNvPr>
          <p:cNvSpPr/>
          <p:nvPr/>
        </p:nvSpPr>
        <p:spPr>
          <a:xfrm>
            <a:off x="3650349" y="4504459"/>
            <a:ext cx="4621161" cy="180162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REVISIT ESTIMATE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1C71695-5CAD-9401-AF0B-1F772AD2F6F9}"/>
              </a:ext>
            </a:extLst>
          </p:cNvPr>
          <p:cNvCxnSpPr>
            <a:cxnSpLocks/>
          </p:cNvCxnSpPr>
          <p:nvPr/>
        </p:nvCxnSpPr>
        <p:spPr>
          <a:xfrm>
            <a:off x="2136479" y="2148900"/>
            <a:ext cx="1838362" cy="2791962"/>
          </a:xfrm>
          <a:prstGeom prst="straightConnector1">
            <a:avLst/>
          </a:prstGeom>
          <a:ln w="38100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6D90D36-5EB3-2E0F-EC63-3DB704AFEA16}"/>
              </a:ext>
            </a:extLst>
          </p:cNvPr>
          <p:cNvCxnSpPr>
            <a:cxnSpLocks/>
          </p:cNvCxnSpPr>
          <p:nvPr/>
        </p:nvCxnSpPr>
        <p:spPr>
          <a:xfrm>
            <a:off x="3370217" y="2264229"/>
            <a:ext cx="1114697" cy="2429691"/>
          </a:xfrm>
          <a:prstGeom prst="straightConnector1">
            <a:avLst/>
          </a:prstGeom>
          <a:ln w="38100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716BE14-2B1A-F282-ED6A-ACFCECB6CBD7}"/>
              </a:ext>
            </a:extLst>
          </p:cNvPr>
          <p:cNvCxnSpPr>
            <a:cxnSpLocks/>
          </p:cNvCxnSpPr>
          <p:nvPr/>
        </p:nvCxnSpPr>
        <p:spPr>
          <a:xfrm>
            <a:off x="4581176" y="2353541"/>
            <a:ext cx="670093" cy="2176461"/>
          </a:xfrm>
          <a:prstGeom prst="straightConnector1">
            <a:avLst/>
          </a:prstGeom>
          <a:ln w="38100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C07177D-7134-B5D8-070A-0E98DDB86BC5}"/>
              </a:ext>
            </a:extLst>
          </p:cNvPr>
          <p:cNvCxnSpPr>
            <a:cxnSpLocks/>
            <a:endCxn id="3" idx="0"/>
          </p:cNvCxnSpPr>
          <p:nvPr/>
        </p:nvCxnSpPr>
        <p:spPr>
          <a:xfrm>
            <a:off x="5755973" y="2487118"/>
            <a:ext cx="204957" cy="2017341"/>
          </a:xfrm>
          <a:prstGeom prst="straightConnector1">
            <a:avLst/>
          </a:prstGeom>
          <a:ln w="38100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5DAD85B-65B6-7046-1AA4-82E872613226}"/>
              </a:ext>
            </a:extLst>
          </p:cNvPr>
          <p:cNvCxnSpPr>
            <a:cxnSpLocks/>
          </p:cNvCxnSpPr>
          <p:nvPr/>
        </p:nvCxnSpPr>
        <p:spPr>
          <a:xfrm flipH="1">
            <a:off x="6648036" y="2586670"/>
            <a:ext cx="329772" cy="1943332"/>
          </a:xfrm>
          <a:prstGeom prst="straightConnector1">
            <a:avLst/>
          </a:prstGeom>
          <a:ln w="38100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8087D0C-F844-F5D5-1511-2C724C09087F}"/>
              </a:ext>
            </a:extLst>
          </p:cNvPr>
          <p:cNvCxnSpPr>
            <a:cxnSpLocks/>
            <a:endCxn id="3" idx="7"/>
          </p:cNvCxnSpPr>
          <p:nvPr/>
        </p:nvCxnSpPr>
        <p:spPr>
          <a:xfrm flipH="1">
            <a:off x="7594757" y="2910348"/>
            <a:ext cx="1569185" cy="1857952"/>
          </a:xfrm>
          <a:prstGeom prst="straightConnector1">
            <a:avLst/>
          </a:prstGeom>
          <a:ln w="38100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E57C975-03E7-133E-B135-267927D0918C}"/>
              </a:ext>
            </a:extLst>
          </p:cNvPr>
          <p:cNvCxnSpPr>
            <a:cxnSpLocks/>
          </p:cNvCxnSpPr>
          <p:nvPr/>
        </p:nvCxnSpPr>
        <p:spPr>
          <a:xfrm flipH="1">
            <a:off x="8065233" y="2954027"/>
            <a:ext cx="1980419" cy="2089921"/>
          </a:xfrm>
          <a:prstGeom prst="straightConnector1">
            <a:avLst/>
          </a:prstGeom>
          <a:ln w="38100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10201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AE207F-ED27-DCA3-4815-AF3D7C766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E257207-BA06-4F17-8F03-4D1D04D3C9FF}"/>
              </a:ext>
            </a:extLst>
          </p:cNvPr>
          <p:cNvGrpSpPr/>
          <p:nvPr/>
        </p:nvGrpSpPr>
        <p:grpSpPr>
          <a:xfrm>
            <a:off x="0" y="5245453"/>
            <a:ext cx="2179383" cy="1795326"/>
            <a:chOff x="0" y="5245453"/>
            <a:chExt cx="2179383" cy="17953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A54F7DD-6036-AF07-1A3C-0E1D288CC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7" r="3189" b="10450"/>
            <a:stretch/>
          </p:blipFill>
          <p:spPr>
            <a:xfrm rot="10800000">
              <a:off x="0" y="5696607"/>
              <a:ext cx="1424895" cy="1344172"/>
            </a:xfrm>
            <a:prstGeom prst="rect">
              <a:avLst/>
            </a:prstGeom>
            <a:noFill/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CFB023F-8269-F03F-938B-3753BB2968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409" y="5245453"/>
              <a:ext cx="1508974" cy="1612547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946D483-C88B-7CCE-6810-0E2E2C874B50}"/>
              </a:ext>
            </a:extLst>
          </p:cNvPr>
          <p:cNvSpPr txBox="1"/>
          <p:nvPr/>
        </p:nvSpPr>
        <p:spPr>
          <a:xfrm>
            <a:off x="531223" y="539931"/>
            <a:ext cx="1146048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Next Steps/Notes</a:t>
            </a:r>
          </a:p>
          <a:p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Document, Document, Document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Pushback? Throw Steve Under Bus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Use estimates w/o Time/Management Contingency for B/C calcs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Risk Factor Research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6FACCE-50F0-D439-2EC2-817D81F6FD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5795" y="3886099"/>
            <a:ext cx="5194982" cy="271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401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50E828-EA65-EBCE-D3DC-3C7F0C9AA2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EC5CED37-4CC7-E378-DCBC-F3BA9B63D7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5211"/>
          <a:stretch/>
        </p:blipFill>
        <p:spPr>
          <a:xfrm>
            <a:off x="0" y="5843752"/>
            <a:ext cx="12192000" cy="10142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FBD2FF-0F63-C6E0-CA13-6590B69B7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3150" y="5328746"/>
            <a:ext cx="1315277" cy="14055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9DB147-A788-1235-E563-A4CF839FD592}"/>
              </a:ext>
            </a:extLst>
          </p:cNvPr>
          <p:cNvSpPr txBox="1"/>
          <p:nvPr/>
        </p:nvSpPr>
        <p:spPr>
          <a:xfrm>
            <a:off x="3468656" y="2905780"/>
            <a:ext cx="60975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hlinkClick r:id="rId5"/>
              </a:rPr>
              <a:t>https://pe.app/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545453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0516C1-7C70-7249-946B-16B8259B0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86A573B1-AA51-BC0D-E011-A9B0ADE27C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5211"/>
          <a:stretch/>
        </p:blipFill>
        <p:spPr>
          <a:xfrm>
            <a:off x="0" y="5843752"/>
            <a:ext cx="12192000" cy="10142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D22517-835C-26DB-63B7-6C88C04433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3150" y="5328746"/>
            <a:ext cx="1315277" cy="14055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7E6BB9-7533-CD0B-6AB0-10D3B9E7CB6B}"/>
              </a:ext>
            </a:extLst>
          </p:cNvPr>
          <p:cNvSpPr txBox="1"/>
          <p:nvPr/>
        </p:nvSpPr>
        <p:spPr>
          <a:xfrm>
            <a:off x="3468656" y="2905780"/>
            <a:ext cx="60975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hlinkClick r:id="rId5"/>
              </a:rPr>
              <a:t>https://pe.app/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226338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3A2665-86FD-3D93-0824-571ADCFEAA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56D796C9-F6C8-5C52-8518-E7EBAA0F72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5211"/>
          <a:stretch/>
        </p:blipFill>
        <p:spPr>
          <a:xfrm rot="5400000">
            <a:off x="-1598231" y="1560130"/>
            <a:ext cx="6896102" cy="36996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A36673-B076-DAD0-3A86-9450B473CA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98" y="5297215"/>
            <a:ext cx="1315277" cy="14055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890C76-0564-5F3B-2954-D162993A37C1}"/>
              </a:ext>
            </a:extLst>
          </p:cNvPr>
          <p:cNvSpPr txBox="1"/>
          <p:nvPr/>
        </p:nvSpPr>
        <p:spPr>
          <a:xfrm>
            <a:off x="6715125" y="3429000"/>
            <a:ext cx="34662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Avenir Next LT Pro"/>
              </a:rPr>
              <a:t>Patrick Perry, P.E., P.L.S.</a:t>
            </a:r>
          </a:p>
          <a:p>
            <a:pPr algn="ctr"/>
            <a:r>
              <a:rPr lang="en-US" sz="2000" dirty="0">
                <a:solidFill>
                  <a:prstClr val="black"/>
                </a:solidFill>
                <a:latin typeface="Avenir Next LT Pro"/>
              </a:rPr>
              <a:t>TE Branch Manager – Roadway Design</a:t>
            </a:r>
          </a:p>
          <a:p>
            <a:pPr algn="ctr"/>
            <a:r>
              <a:rPr lang="en-US" sz="2000" dirty="0">
                <a:solidFill>
                  <a:prstClr val="black"/>
                </a:solidFill>
                <a:latin typeface="Avenir Next LT Pro"/>
                <a:hlinkClick r:id="rId5"/>
              </a:rPr>
              <a:t>Patrick.Perry@ky.gov</a:t>
            </a:r>
            <a:endParaRPr lang="en-US" sz="2000" dirty="0">
              <a:solidFill>
                <a:prstClr val="black"/>
              </a:solidFill>
              <a:latin typeface="Avenir Next LT Pro"/>
            </a:endParaRPr>
          </a:p>
          <a:p>
            <a:pPr algn="ctr"/>
            <a:r>
              <a:rPr lang="en-US" sz="2000" dirty="0">
                <a:solidFill>
                  <a:prstClr val="black"/>
                </a:solidFill>
                <a:latin typeface="Avenir Next LT Pro"/>
              </a:rPr>
              <a:t>502-782-4925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384385-DE77-2DEC-0BC6-1DFF3EF0EACA}"/>
              </a:ext>
            </a:extLst>
          </p:cNvPr>
          <p:cNvSpPr txBox="1"/>
          <p:nvPr/>
        </p:nvSpPr>
        <p:spPr>
          <a:xfrm>
            <a:off x="2731730" y="3429000"/>
            <a:ext cx="321186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Avenir Next LT Pro"/>
              </a:rPr>
              <a:t>Steve De Witte, P.E.</a:t>
            </a:r>
          </a:p>
          <a:p>
            <a:pPr algn="ctr"/>
            <a:r>
              <a:rPr lang="en-US" sz="2000" dirty="0">
                <a:solidFill>
                  <a:prstClr val="black"/>
                </a:solidFill>
                <a:latin typeface="Avenir Next LT Pro"/>
              </a:rPr>
              <a:t>TE Branch Manager – Strategic Planning</a:t>
            </a:r>
          </a:p>
          <a:p>
            <a:pPr algn="ctr"/>
            <a:r>
              <a:rPr lang="en-US" sz="2000" dirty="0">
                <a:solidFill>
                  <a:prstClr val="black"/>
                </a:solidFill>
                <a:latin typeface="Avenir Next LT Pro"/>
                <a:hlinkClick r:id="rId6"/>
              </a:rPr>
              <a:t>Stephen.DeWitte@ky.gov</a:t>
            </a:r>
            <a:endParaRPr lang="en-US" sz="2000" dirty="0">
              <a:solidFill>
                <a:prstClr val="black"/>
              </a:solidFill>
              <a:latin typeface="Avenir Next LT Pro"/>
            </a:endParaRPr>
          </a:p>
          <a:p>
            <a:pPr algn="ctr"/>
            <a:r>
              <a:rPr lang="en-US" sz="2000" dirty="0">
                <a:solidFill>
                  <a:prstClr val="black"/>
                </a:solidFill>
                <a:latin typeface="Avenir Next LT Pro"/>
              </a:rPr>
              <a:t>502-782-5056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B99D13A-A9E9-7344-F8EA-5BFC5F0840B1}"/>
              </a:ext>
            </a:extLst>
          </p:cNvPr>
          <p:cNvCxnSpPr>
            <a:cxnSpLocks/>
          </p:cNvCxnSpPr>
          <p:nvPr/>
        </p:nvCxnSpPr>
        <p:spPr>
          <a:xfrm>
            <a:off x="6410325" y="2976295"/>
            <a:ext cx="0" cy="2352675"/>
          </a:xfrm>
          <a:prstGeom prst="line">
            <a:avLst/>
          </a:prstGeom>
          <a:noFill/>
          <a:ln w="6350" cap="flat" cmpd="sng" algn="ctr">
            <a:solidFill>
              <a:srgbClr val="023160"/>
            </a:solidFill>
            <a:prstDash val="solid"/>
            <a:miter lim="800000"/>
          </a:ln>
          <a:effectLst/>
        </p:spPr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4FCC839C-5E39-1879-17B6-29730A135B2A}"/>
              </a:ext>
            </a:extLst>
          </p:cNvPr>
          <p:cNvSpPr txBox="1">
            <a:spLocks/>
          </p:cNvSpPr>
          <p:nvPr/>
        </p:nvSpPr>
        <p:spPr>
          <a:xfrm>
            <a:off x="2529335" y="989361"/>
            <a:ext cx="7761979" cy="198693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tx1"/>
                </a:solidFill>
              </a:rPr>
              <a:t>QUESTIONS/DISCUSSION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Tearful goodbyes</a:t>
            </a:r>
          </a:p>
        </p:txBody>
      </p:sp>
    </p:spTree>
    <p:extLst>
      <p:ext uri="{BB962C8B-B14F-4D97-AF65-F5344CB8AC3E}">
        <p14:creationId xmlns:p14="http://schemas.microsoft.com/office/powerpoint/2010/main" val="996735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CCF8E5-4EC2-7344-8515-94B18A610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31406E-1D1B-9996-7D58-653FFD58DF7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445" r="1727"/>
          <a:stretch/>
        </p:blipFill>
        <p:spPr>
          <a:xfrm rot="10800000">
            <a:off x="10163502" y="0"/>
            <a:ext cx="2028497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5FD660-B44D-401A-F337-4787BB233F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618" y="5276194"/>
            <a:ext cx="1315277" cy="14055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3AF234-B673-46E7-A484-C794DB8A9405}"/>
              </a:ext>
            </a:extLst>
          </p:cNvPr>
          <p:cNvSpPr txBox="1"/>
          <p:nvPr/>
        </p:nvSpPr>
        <p:spPr>
          <a:xfrm>
            <a:off x="357052" y="269965"/>
            <a:ext cx="973678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Cost Estimate Background</a:t>
            </a:r>
          </a:p>
          <a:p>
            <a:endParaRPr lang="en-US" sz="3600" dirty="0"/>
          </a:p>
          <a:p>
            <a:endParaRPr lang="en-US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C802F7-4F12-C286-A7C4-8016BD525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05" y="1390130"/>
            <a:ext cx="6114926" cy="42242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B8B691-32A1-7717-BAFB-5C364E0701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7664"/>
          <a:stretch/>
        </p:blipFill>
        <p:spPr>
          <a:xfrm>
            <a:off x="6576760" y="618559"/>
            <a:ext cx="5258188" cy="403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638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01C9E9-999C-0B92-E730-2F931B12D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15782B-15B2-1BC7-0DAF-992D023C130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445" r="1727"/>
          <a:stretch/>
        </p:blipFill>
        <p:spPr>
          <a:xfrm rot="10800000">
            <a:off x="10163502" y="0"/>
            <a:ext cx="2028497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2F6D17-C55B-2C53-69E0-9011BAF974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618" y="5276194"/>
            <a:ext cx="1315277" cy="14055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D7D42E-A372-46B0-D8BC-B4D824D9ED5E}"/>
              </a:ext>
            </a:extLst>
          </p:cNvPr>
          <p:cNvSpPr txBox="1"/>
          <p:nvPr/>
        </p:nvSpPr>
        <p:spPr>
          <a:xfrm>
            <a:off x="357052" y="269965"/>
            <a:ext cx="973678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Cost Estimate Background</a:t>
            </a:r>
          </a:p>
          <a:p>
            <a:endParaRPr lang="en-US" sz="3600" dirty="0"/>
          </a:p>
          <a:p>
            <a:endParaRPr lang="en-US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62E9CD-E5F8-FD44-8E52-28F0603917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020" y="1285627"/>
            <a:ext cx="6114926" cy="4224216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5ABDEA4-EB75-1439-CA77-3153AC041375}"/>
              </a:ext>
            </a:extLst>
          </p:cNvPr>
          <p:cNvSpPr/>
          <p:nvPr/>
        </p:nvSpPr>
        <p:spPr>
          <a:xfrm>
            <a:off x="1863633" y="3840480"/>
            <a:ext cx="3979817" cy="836023"/>
          </a:xfrm>
          <a:custGeom>
            <a:avLst/>
            <a:gdLst>
              <a:gd name="connsiteX0" fmla="*/ 0 w 4136571"/>
              <a:gd name="connsiteY0" fmla="*/ 627017 h 627017"/>
              <a:gd name="connsiteX1" fmla="*/ 43543 w 4136571"/>
              <a:gd name="connsiteY1" fmla="*/ 600892 h 627017"/>
              <a:gd name="connsiteX2" fmla="*/ 60960 w 4136571"/>
              <a:gd name="connsiteY2" fmla="*/ 574766 h 627017"/>
              <a:gd name="connsiteX3" fmla="*/ 130628 w 4136571"/>
              <a:gd name="connsiteY3" fmla="*/ 522514 h 627017"/>
              <a:gd name="connsiteX4" fmla="*/ 156754 w 4136571"/>
              <a:gd name="connsiteY4" fmla="*/ 505097 h 627017"/>
              <a:gd name="connsiteX5" fmla="*/ 269966 w 4136571"/>
              <a:gd name="connsiteY5" fmla="*/ 470263 h 627017"/>
              <a:gd name="connsiteX6" fmla="*/ 304800 w 4136571"/>
              <a:gd name="connsiteY6" fmla="*/ 452846 h 627017"/>
              <a:gd name="connsiteX7" fmla="*/ 365760 w 4136571"/>
              <a:gd name="connsiteY7" fmla="*/ 435429 h 627017"/>
              <a:gd name="connsiteX8" fmla="*/ 418011 w 4136571"/>
              <a:gd name="connsiteY8" fmla="*/ 418012 h 627017"/>
              <a:gd name="connsiteX9" fmla="*/ 496388 w 4136571"/>
              <a:gd name="connsiteY9" fmla="*/ 400594 h 627017"/>
              <a:gd name="connsiteX10" fmla="*/ 531223 w 4136571"/>
              <a:gd name="connsiteY10" fmla="*/ 391886 h 627017"/>
              <a:gd name="connsiteX11" fmla="*/ 609600 w 4136571"/>
              <a:gd name="connsiteY11" fmla="*/ 383177 h 627017"/>
              <a:gd name="connsiteX12" fmla="*/ 653143 w 4136571"/>
              <a:gd name="connsiteY12" fmla="*/ 374469 h 627017"/>
              <a:gd name="connsiteX13" fmla="*/ 949234 w 4136571"/>
              <a:gd name="connsiteY13" fmla="*/ 365760 h 627017"/>
              <a:gd name="connsiteX14" fmla="*/ 1210491 w 4136571"/>
              <a:gd name="connsiteY14" fmla="*/ 348343 h 627017"/>
              <a:gd name="connsiteX15" fmla="*/ 1402080 w 4136571"/>
              <a:gd name="connsiteY15" fmla="*/ 339634 h 627017"/>
              <a:gd name="connsiteX16" fmla="*/ 1471748 w 4136571"/>
              <a:gd name="connsiteY16" fmla="*/ 313509 h 627017"/>
              <a:gd name="connsiteX17" fmla="*/ 1489166 w 4136571"/>
              <a:gd name="connsiteY17" fmla="*/ 296092 h 627017"/>
              <a:gd name="connsiteX18" fmla="*/ 1541417 w 4136571"/>
              <a:gd name="connsiteY18" fmla="*/ 261257 h 627017"/>
              <a:gd name="connsiteX19" fmla="*/ 1567543 w 4136571"/>
              <a:gd name="connsiteY19" fmla="*/ 243840 h 627017"/>
              <a:gd name="connsiteX20" fmla="*/ 1602377 w 4136571"/>
              <a:gd name="connsiteY20" fmla="*/ 226423 h 627017"/>
              <a:gd name="connsiteX21" fmla="*/ 1628503 w 4136571"/>
              <a:gd name="connsiteY21" fmla="*/ 209006 h 627017"/>
              <a:gd name="connsiteX22" fmla="*/ 1733006 w 4136571"/>
              <a:gd name="connsiteY22" fmla="*/ 200297 h 627017"/>
              <a:gd name="connsiteX23" fmla="*/ 2403566 w 4136571"/>
              <a:gd name="connsiteY23" fmla="*/ 191589 h 627017"/>
              <a:gd name="connsiteX24" fmla="*/ 2481943 w 4136571"/>
              <a:gd name="connsiteY24" fmla="*/ 156754 h 627017"/>
              <a:gd name="connsiteX25" fmla="*/ 2516777 w 4136571"/>
              <a:gd name="connsiteY25" fmla="*/ 148046 h 627017"/>
              <a:gd name="connsiteX26" fmla="*/ 2577737 w 4136571"/>
              <a:gd name="connsiteY26" fmla="*/ 104503 h 627017"/>
              <a:gd name="connsiteX27" fmla="*/ 2621280 w 4136571"/>
              <a:gd name="connsiteY27" fmla="*/ 78377 h 627017"/>
              <a:gd name="connsiteX28" fmla="*/ 2673531 w 4136571"/>
              <a:gd name="connsiteY28" fmla="*/ 60960 h 627017"/>
              <a:gd name="connsiteX29" fmla="*/ 2708366 w 4136571"/>
              <a:gd name="connsiteY29" fmla="*/ 34834 h 627017"/>
              <a:gd name="connsiteX30" fmla="*/ 2804160 w 4136571"/>
              <a:gd name="connsiteY30" fmla="*/ 17417 h 627017"/>
              <a:gd name="connsiteX31" fmla="*/ 2908663 w 4136571"/>
              <a:gd name="connsiteY31" fmla="*/ 0 h 627017"/>
              <a:gd name="connsiteX32" fmla="*/ 3204754 w 4136571"/>
              <a:gd name="connsiteY32" fmla="*/ 26126 h 627017"/>
              <a:gd name="connsiteX33" fmla="*/ 3274423 w 4136571"/>
              <a:gd name="connsiteY33" fmla="*/ 43543 h 627017"/>
              <a:gd name="connsiteX34" fmla="*/ 3753394 w 4136571"/>
              <a:gd name="connsiteY34" fmla="*/ 52252 h 627017"/>
              <a:gd name="connsiteX35" fmla="*/ 4136571 w 4136571"/>
              <a:gd name="connsiteY35" fmla="*/ 60960 h 627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136571" h="627017">
                <a:moveTo>
                  <a:pt x="0" y="627017"/>
                </a:moveTo>
                <a:cubicBezTo>
                  <a:pt x="14514" y="618309"/>
                  <a:pt x="30692" y="611907"/>
                  <a:pt x="43543" y="600892"/>
                </a:cubicBezTo>
                <a:cubicBezTo>
                  <a:pt x="51490" y="594081"/>
                  <a:pt x="54149" y="582713"/>
                  <a:pt x="60960" y="574766"/>
                </a:cubicBezTo>
                <a:cubicBezTo>
                  <a:pt x="100164" y="529028"/>
                  <a:pt x="84909" y="548640"/>
                  <a:pt x="130628" y="522514"/>
                </a:cubicBezTo>
                <a:cubicBezTo>
                  <a:pt x="139715" y="517321"/>
                  <a:pt x="147190" y="509348"/>
                  <a:pt x="156754" y="505097"/>
                </a:cubicBezTo>
                <a:cubicBezTo>
                  <a:pt x="195497" y="487878"/>
                  <a:pt x="229980" y="484803"/>
                  <a:pt x="269966" y="470263"/>
                </a:cubicBezTo>
                <a:cubicBezTo>
                  <a:pt x="282166" y="465827"/>
                  <a:pt x="292868" y="457960"/>
                  <a:pt x="304800" y="452846"/>
                </a:cubicBezTo>
                <a:cubicBezTo>
                  <a:pt x="327569" y="443088"/>
                  <a:pt x="341201" y="442797"/>
                  <a:pt x="365760" y="435429"/>
                </a:cubicBezTo>
                <a:cubicBezTo>
                  <a:pt x="383345" y="430154"/>
                  <a:pt x="400200" y="422465"/>
                  <a:pt x="418011" y="418012"/>
                </a:cubicBezTo>
                <a:cubicBezTo>
                  <a:pt x="502930" y="396782"/>
                  <a:pt x="396930" y="422696"/>
                  <a:pt x="496388" y="400594"/>
                </a:cubicBezTo>
                <a:cubicBezTo>
                  <a:pt x="508072" y="397998"/>
                  <a:pt x="519393" y="393706"/>
                  <a:pt x="531223" y="391886"/>
                </a:cubicBezTo>
                <a:cubicBezTo>
                  <a:pt x="557204" y="387889"/>
                  <a:pt x="583578" y="386894"/>
                  <a:pt x="609600" y="383177"/>
                </a:cubicBezTo>
                <a:cubicBezTo>
                  <a:pt x="624253" y="381084"/>
                  <a:pt x="638361" y="375227"/>
                  <a:pt x="653143" y="374469"/>
                </a:cubicBezTo>
                <a:cubicBezTo>
                  <a:pt x="751753" y="369412"/>
                  <a:pt x="850570" y="369629"/>
                  <a:pt x="949234" y="365760"/>
                </a:cubicBezTo>
                <a:cubicBezTo>
                  <a:pt x="1166039" y="357258"/>
                  <a:pt x="1024275" y="358984"/>
                  <a:pt x="1210491" y="348343"/>
                </a:cubicBezTo>
                <a:cubicBezTo>
                  <a:pt x="1274316" y="344696"/>
                  <a:pt x="1338217" y="342537"/>
                  <a:pt x="1402080" y="339634"/>
                </a:cubicBezTo>
                <a:cubicBezTo>
                  <a:pt x="1432716" y="331976"/>
                  <a:pt x="1444423" y="331725"/>
                  <a:pt x="1471748" y="313509"/>
                </a:cubicBezTo>
                <a:cubicBezTo>
                  <a:pt x="1478580" y="308955"/>
                  <a:pt x="1482597" y="301018"/>
                  <a:pt x="1489166" y="296092"/>
                </a:cubicBezTo>
                <a:cubicBezTo>
                  <a:pt x="1505912" y="283532"/>
                  <a:pt x="1524000" y="272869"/>
                  <a:pt x="1541417" y="261257"/>
                </a:cubicBezTo>
                <a:cubicBezTo>
                  <a:pt x="1550126" y="255451"/>
                  <a:pt x="1558182" y="248521"/>
                  <a:pt x="1567543" y="243840"/>
                </a:cubicBezTo>
                <a:cubicBezTo>
                  <a:pt x="1579154" y="238034"/>
                  <a:pt x="1591106" y="232864"/>
                  <a:pt x="1602377" y="226423"/>
                </a:cubicBezTo>
                <a:cubicBezTo>
                  <a:pt x="1611464" y="221230"/>
                  <a:pt x="1618240" y="211059"/>
                  <a:pt x="1628503" y="209006"/>
                </a:cubicBezTo>
                <a:cubicBezTo>
                  <a:pt x="1662779" y="202151"/>
                  <a:pt x="1698060" y="201082"/>
                  <a:pt x="1733006" y="200297"/>
                </a:cubicBezTo>
                <a:lnTo>
                  <a:pt x="2403566" y="191589"/>
                </a:lnTo>
                <a:cubicBezTo>
                  <a:pt x="2485262" y="171164"/>
                  <a:pt x="2385086" y="199801"/>
                  <a:pt x="2481943" y="156754"/>
                </a:cubicBezTo>
                <a:cubicBezTo>
                  <a:pt x="2492880" y="151893"/>
                  <a:pt x="2505166" y="150949"/>
                  <a:pt x="2516777" y="148046"/>
                </a:cubicBezTo>
                <a:cubicBezTo>
                  <a:pt x="2546431" y="103564"/>
                  <a:pt x="2519150" y="133797"/>
                  <a:pt x="2577737" y="104503"/>
                </a:cubicBezTo>
                <a:cubicBezTo>
                  <a:pt x="2592877" y="96933"/>
                  <a:pt x="2605871" y="85381"/>
                  <a:pt x="2621280" y="78377"/>
                </a:cubicBezTo>
                <a:cubicBezTo>
                  <a:pt x="2637994" y="70780"/>
                  <a:pt x="2673531" y="60960"/>
                  <a:pt x="2673531" y="60960"/>
                </a:cubicBezTo>
                <a:cubicBezTo>
                  <a:pt x="2685143" y="52251"/>
                  <a:pt x="2695384" y="41325"/>
                  <a:pt x="2708366" y="34834"/>
                </a:cubicBezTo>
                <a:cubicBezTo>
                  <a:pt x="2724969" y="26533"/>
                  <a:pt x="2796770" y="18584"/>
                  <a:pt x="2804160" y="17417"/>
                </a:cubicBezTo>
                <a:lnTo>
                  <a:pt x="2908663" y="0"/>
                </a:lnTo>
                <a:cubicBezTo>
                  <a:pt x="3007360" y="8709"/>
                  <a:pt x="3106368" y="14413"/>
                  <a:pt x="3204754" y="26126"/>
                </a:cubicBezTo>
                <a:cubicBezTo>
                  <a:pt x="3228524" y="28956"/>
                  <a:pt x="3250512" y="42404"/>
                  <a:pt x="3274423" y="43543"/>
                </a:cubicBezTo>
                <a:cubicBezTo>
                  <a:pt x="3433926" y="51138"/>
                  <a:pt x="3593737" y="49349"/>
                  <a:pt x="3753394" y="52252"/>
                </a:cubicBezTo>
                <a:cubicBezTo>
                  <a:pt x="3932750" y="72179"/>
                  <a:pt x="3805485" y="60960"/>
                  <a:pt x="4136571" y="6096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8562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20F3CA-24FB-3835-C084-0CC409601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76EEB7-E4B1-BB73-41C4-BFC438E696D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445" r="1727"/>
          <a:stretch/>
        </p:blipFill>
        <p:spPr>
          <a:xfrm rot="10800000">
            <a:off x="10163502" y="0"/>
            <a:ext cx="2028497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1316DF-2204-FFD7-1F0C-D1F97DCB2F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618" y="5276194"/>
            <a:ext cx="1315277" cy="14055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C351D0-87CE-BAEB-6C96-0BB998B2E38C}"/>
              </a:ext>
            </a:extLst>
          </p:cNvPr>
          <p:cNvSpPr txBox="1"/>
          <p:nvPr/>
        </p:nvSpPr>
        <p:spPr>
          <a:xfrm>
            <a:off x="357052" y="269965"/>
            <a:ext cx="973678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Cost Estimate Background</a:t>
            </a:r>
          </a:p>
          <a:p>
            <a:endParaRPr lang="en-US" sz="3600" dirty="0"/>
          </a:p>
          <a:p>
            <a:endParaRPr lang="en-US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4F7325-CA2F-F492-4ABD-EBB98D161E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020" y="1285627"/>
            <a:ext cx="9736782" cy="3816943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3029937E-FE4E-4B98-C414-1ACA13D85FC3}"/>
              </a:ext>
            </a:extLst>
          </p:cNvPr>
          <p:cNvSpPr/>
          <p:nvPr/>
        </p:nvSpPr>
        <p:spPr>
          <a:xfrm>
            <a:off x="1645921" y="3316952"/>
            <a:ext cx="7358742" cy="1420511"/>
          </a:xfrm>
          <a:custGeom>
            <a:avLst/>
            <a:gdLst>
              <a:gd name="connsiteX0" fmla="*/ 0 w 4136571"/>
              <a:gd name="connsiteY0" fmla="*/ 627017 h 627017"/>
              <a:gd name="connsiteX1" fmla="*/ 43543 w 4136571"/>
              <a:gd name="connsiteY1" fmla="*/ 600892 h 627017"/>
              <a:gd name="connsiteX2" fmla="*/ 60960 w 4136571"/>
              <a:gd name="connsiteY2" fmla="*/ 574766 h 627017"/>
              <a:gd name="connsiteX3" fmla="*/ 130628 w 4136571"/>
              <a:gd name="connsiteY3" fmla="*/ 522514 h 627017"/>
              <a:gd name="connsiteX4" fmla="*/ 156754 w 4136571"/>
              <a:gd name="connsiteY4" fmla="*/ 505097 h 627017"/>
              <a:gd name="connsiteX5" fmla="*/ 269966 w 4136571"/>
              <a:gd name="connsiteY5" fmla="*/ 470263 h 627017"/>
              <a:gd name="connsiteX6" fmla="*/ 304800 w 4136571"/>
              <a:gd name="connsiteY6" fmla="*/ 452846 h 627017"/>
              <a:gd name="connsiteX7" fmla="*/ 365760 w 4136571"/>
              <a:gd name="connsiteY7" fmla="*/ 435429 h 627017"/>
              <a:gd name="connsiteX8" fmla="*/ 418011 w 4136571"/>
              <a:gd name="connsiteY8" fmla="*/ 418012 h 627017"/>
              <a:gd name="connsiteX9" fmla="*/ 496388 w 4136571"/>
              <a:gd name="connsiteY9" fmla="*/ 400594 h 627017"/>
              <a:gd name="connsiteX10" fmla="*/ 531223 w 4136571"/>
              <a:gd name="connsiteY10" fmla="*/ 391886 h 627017"/>
              <a:gd name="connsiteX11" fmla="*/ 609600 w 4136571"/>
              <a:gd name="connsiteY11" fmla="*/ 383177 h 627017"/>
              <a:gd name="connsiteX12" fmla="*/ 653143 w 4136571"/>
              <a:gd name="connsiteY12" fmla="*/ 374469 h 627017"/>
              <a:gd name="connsiteX13" fmla="*/ 949234 w 4136571"/>
              <a:gd name="connsiteY13" fmla="*/ 365760 h 627017"/>
              <a:gd name="connsiteX14" fmla="*/ 1210491 w 4136571"/>
              <a:gd name="connsiteY14" fmla="*/ 348343 h 627017"/>
              <a:gd name="connsiteX15" fmla="*/ 1402080 w 4136571"/>
              <a:gd name="connsiteY15" fmla="*/ 339634 h 627017"/>
              <a:gd name="connsiteX16" fmla="*/ 1471748 w 4136571"/>
              <a:gd name="connsiteY16" fmla="*/ 313509 h 627017"/>
              <a:gd name="connsiteX17" fmla="*/ 1489166 w 4136571"/>
              <a:gd name="connsiteY17" fmla="*/ 296092 h 627017"/>
              <a:gd name="connsiteX18" fmla="*/ 1541417 w 4136571"/>
              <a:gd name="connsiteY18" fmla="*/ 261257 h 627017"/>
              <a:gd name="connsiteX19" fmla="*/ 1567543 w 4136571"/>
              <a:gd name="connsiteY19" fmla="*/ 243840 h 627017"/>
              <a:gd name="connsiteX20" fmla="*/ 1602377 w 4136571"/>
              <a:gd name="connsiteY20" fmla="*/ 226423 h 627017"/>
              <a:gd name="connsiteX21" fmla="*/ 1628503 w 4136571"/>
              <a:gd name="connsiteY21" fmla="*/ 209006 h 627017"/>
              <a:gd name="connsiteX22" fmla="*/ 1733006 w 4136571"/>
              <a:gd name="connsiteY22" fmla="*/ 200297 h 627017"/>
              <a:gd name="connsiteX23" fmla="*/ 2403566 w 4136571"/>
              <a:gd name="connsiteY23" fmla="*/ 191589 h 627017"/>
              <a:gd name="connsiteX24" fmla="*/ 2481943 w 4136571"/>
              <a:gd name="connsiteY24" fmla="*/ 156754 h 627017"/>
              <a:gd name="connsiteX25" fmla="*/ 2516777 w 4136571"/>
              <a:gd name="connsiteY25" fmla="*/ 148046 h 627017"/>
              <a:gd name="connsiteX26" fmla="*/ 2577737 w 4136571"/>
              <a:gd name="connsiteY26" fmla="*/ 104503 h 627017"/>
              <a:gd name="connsiteX27" fmla="*/ 2621280 w 4136571"/>
              <a:gd name="connsiteY27" fmla="*/ 78377 h 627017"/>
              <a:gd name="connsiteX28" fmla="*/ 2673531 w 4136571"/>
              <a:gd name="connsiteY28" fmla="*/ 60960 h 627017"/>
              <a:gd name="connsiteX29" fmla="*/ 2708366 w 4136571"/>
              <a:gd name="connsiteY29" fmla="*/ 34834 h 627017"/>
              <a:gd name="connsiteX30" fmla="*/ 2804160 w 4136571"/>
              <a:gd name="connsiteY30" fmla="*/ 17417 h 627017"/>
              <a:gd name="connsiteX31" fmla="*/ 2908663 w 4136571"/>
              <a:gd name="connsiteY31" fmla="*/ 0 h 627017"/>
              <a:gd name="connsiteX32" fmla="*/ 3204754 w 4136571"/>
              <a:gd name="connsiteY32" fmla="*/ 26126 h 627017"/>
              <a:gd name="connsiteX33" fmla="*/ 3274423 w 4136571"/>
              <a:gd name="connsiteY33" fmla="*/ 43543 h 627017"/>
              <a:gd name="connsiteX34" fmla="*/ 3753394 w 4136571"/>
              <a:gd name="connsiteY34" fmla="*/ 52252 h 627017"/>
              <a:gd name="connsiteX35" fmla="*/ 4136571 w 4136571"/>
              <a:gd name="connsiteY35" fmla="*/ 60960 h 627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136571" h="627017">
                <a:moveTo>
                  <a:pt x="0" y="627017"/>
                </a:moveTo>
                <a:cubicBezTo>
                  <a:pt x="14514" y="618309"/>
                  <a:pt x="30692" y="611907"/>
                  <a:pt x="43543" y="600892"/>
                </a:cubicBezTo>
                <a:cubicBezTo>
                  <a:pt x="51490" y="594081"/>
                  <a:pt x="54149" y="582713"/>
                  <a:pt x="60960" y="574766"/>
                </a:cubicBezTo>
                <a:cubicBezTo>
                  <a:pt x="100164" y="529028"/>
                  <a:pt x="84909" y="548640"/>
                  <a:pt x="130628" y="522514"/>
                </a:cubicBezTo>
                <a:cubicBezTo>
                  <a:pt x="139715" y="517321"/>
                  <a:pt x="147190" y="509348"/>
                  <a:pt x="156754" y="505097"/>
                </a:cubicBezTo>
                <a:cubicBezTo>
                  <a:pt x="195497" y="487878"/>
                  <a:pt x="229980" y="484803"/>
                  <a:pt x="269966" y="470263"/>
                </a:cubicBezTo>
                <a:cubicBezTo>
                  <a:pt x="282166" y="465827"/>
                  <a:pt x="292868" y="457960"/>
                  <a:pt x="304800" y="452846"/>
                </a:cubicBezTo>
                <a:cubicBezTo>
                  <a:pt x="327569" y="443088"/>
                  <a:pt x="341201" y="442797"/>
                  <a:pt x="365760" y="435429"/>
                </a:cubicBezTo>
                <a:cubicBezTo>
                  <a:pt x="383345" y="430154"/>
                  <a:pt x="400200" y="422465"/>
                  <a:pt x="418011" y="418012"/>
                </a:cubicBezTo>
                <a:cubicBezTo>
                  <a:pt x="502930" y="396782"/>
                  <a:pt x="396930" y="422696"/>
                  <a:pt x="496388" y="400594"/>
                </a:cubicBezTo>
                <a:cubicBezTo>
                  <a:pt x="508072" y="397998"/>
                  <a:pt x="519393" y="393706"/>
                  <a:pt x="531223" y="391886"/>
                </a:cubicBezTo>
                <a:cubicBezTo>
                  <a:pt x="557204" y="387889"/>
                  <a:pt x="583578" y="386894"/>
                  <a:pt x="609600" y="383177"/>
                </a:cubicBezTo>
                <a:cubicBezTo>
                  <a:pt x="624253" y="381084"/>
                  <a:pt x="638361" y="375227"/>
                  <a:pt x="653143" y="374469"/>
                </a:cubicBezTo>
                <a:cubicBezTo>
                  <a:pt x="751753" y="369412"/>
                  <a:pt x="850570" y="369629"/>
                  <a:pt x="949234" y="365760"/>
                </a:cubicBezTo>
                <a:cubicBezTo>
                  <a:pt x="1166039" y="357258"/>
                  <a:pt x="1024275" y="358984"/>
                  <a:pt x="1210491" y="348343"/>
                </a:cubicBezTo>
                <a:cubicBezTo>
                  <a:pt x="1274316" y="344696"/>
                  <a:pt x="1338217" y="342537"/>
                  <a:pt x="1402080" y="339634"/>
                </a:cubicBezTo>
                <a:cubicBezTo>
                  <a:pt x="1432716" y="331976"/>
                  <a:pt x="1444423" y="331725"/>
                  <a:pt x="1471748" y="313509"/>
                </a:cubicBezTo>
                <a:cubicBezTo>
                  <a:pt x="1478580" y="308955"/>
                  <a:pt x="1482597" y="301018"/>
                  <a:pt x="1489166" y="296092"/>
                </a:cubicBezTo>
                <a:cubicBezTo>
                  <a:pt x="1505912" y="283532"/>
                  <a:pt x="1524000" y="272869"/>
                  <a:pt x="1541417" y="261257"/>
                </a:cubicBezTo>
                <a:cubicBezTo>
                  <a:pt x="1550126" y="255451"/>
                  <a:pt x="1558182" y="248521"/>
                  <a:pt x="1567543" y="243840"/>
                </a:cubicBezTo>
                <a:cubicBezTo>
                  <a:pt x="1579154" y="238034"/>
                  <a:pt x="1591106" y="232864"/>
                  <a:pt x="1602377" y="226423"/>
                </a:cubicBezTo>
                <a:cubicBezTo>
                  <a:pt x="1611464" y="221230"/>
                  <a:pt x="1618240" y="211059"/>
                  <a:pt x="1628503" y="209006"/>
                </a:cubicBezTo>
                <a:cubicBezTo>
                  <a:pt x="1662779" y="202151"/>
                  <a:pt x="1698060" y="201082"/>
                  <a:pt x="1733006" y="200297"/>
                </a:cubicBezTo>
                <a:lnTo>
                  <a:pt x="2403566" y="191589"/>
                </a:lnTo>
                <a:cubicBezTo>
                  <a:pt x="2485262" y="171164"/>
                  <a:pt x="2385086" y="199801"/>
                  <a:pt x="2481943" y="156754"/>
                </a:cubicBezTo>
                <a:cubicBezTo>
                  <a:pt x="2492880" y="151893"/>
                  <a:pt x="2505166" y="150949"/>
                  <a:pt x="2516777" y="148046"/>
                </a:cubicBezTo>
                <a:cubicBezTo>
                  <a:pt x="2546431" y="103564"/>
                  <a:pt x="2519150" y="133797"/>
                  <a:pt x="2577737" y="104503"/>
                </a:cubicBezTo>
                <a:cubicBezTo>
                  <a:pt x="2592877" y="96933"/>
                  <a:pt x="2605871" y="85381"/>
                  <a:pt x="2621280" y="78377"/>
                </a:cubicBezTo>
                <a:cubicBezTo>
                  <a:pt x="2637994" y="70780"/>
                  <a:pt x="2673531" y="60960"/>
                  <a:pt x="2673531" y="60960"/>
                </a:cubicBezTo>
                <a:cubicBezTo>
                  <a:pt x="2685143" y="52251"/>
                  <a:pt x="2695384" y="41325"/>
                  <a:pt x="2708366" y="34834"/>
                </a:cubicBezTo>
                <a:cubicBezTo>
                  <a:pt x="2724969" y="26533"/>
                  <a:pt x="2796770" y="18584"/>
                  <a:pt x="2804160" y="17417"/>
                </a:cubicBezTo>
                <a:lnTo>
                  <a:pt x="2908663" y="0"/>
                </a:lnTo>
                <a:cubicBezTo>
                  <a:pt x="3007360" y="8709"/>
                  <a:pt x="3106368" y="14413"/>
                  <a:pt x="3204754" y="26126"/>
                </a:cubicBezTo>
                <a:cubicBezTo>
                  <a:pt x="3228524" y="28956"/>
                  <a:pt x="3250512" y="42404"/>
                  <a:pt x="3274423" y="43543"/>
                </a:cubicBezTo>
                <a:cubicBezTo>
                  <a:pt x="3433926" y="51138"/>
                  <a:pt x="3593737" y="49349"/>
                  <a:pt x="3753394" y="52252"/>
                </a:cubicBezTo>
                <a:cubicBezTo>
                  <a:pt x="3932750" y="72179"/>
                  <a:pt x="3805485" y="60960"/>
                  <a:pt x="4136571" y="6096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848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089A544-A866-803B-9D72-4DB5E16D8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5211"/>
          <a:stretch/>
        </p:blipFill>
        <p:spPr>
          <a:xfrm rot="5400000">
            <a:off x="-1598231" y="1560130"/>
            <a:ext cx="6896102" cy="36996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4AD82E-CF48-0A5F-879E-DED4DD9560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98" y="5297215"/>
            <a:ext cx="1315277" cy="14055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956CB3-4F25-107D-2358-1FABE58FBAF2}"/>
              </a:ext>
            </a:extLst>
          </p:cNvPr>
          <p:cNvSpPr txBox="1"/>
          <p:nvPr/>
        </p:nvSpPr>
        <p:spPr>
          <a:xfrm>
            <a:off x="3699641" y="348343"/>
            <a:ext cx="79001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AASHTOWare</a:t>
            </a:r>
            <a:r>
              <a:rPr lang="en-US" sz="3200" b="1" dirty="0"/>
              <a:t> Project Estimation Update</a:t>
            </a:r>
          </a:p>
          <a:p>
            <a:endParaRPr lang="en-US" sz="3200" b="1" dirty="0"/>
          </a:p>
          <a:p>
            <a:endParaRPr lang="en-US" sz="32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EF5DBD-5A81-511E-D421-2E779644DA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5299" y="1630497"/>
            <a:ext cx="8509810" cy="312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155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65762E-A907-3CB3-D8FC-700BE16C7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DB40D82E-3A03-3599-78D7-6153940C13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5211"/>
          <a:stretch/>
        </p:blipFill>
        <p:spPr>
          <a:xfrm>
            <a:off x="0" y="5843752"/>
            <a:ext cx="12192000" cy="10142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F4C8FC-2D14-6F53-0CAC-B4842CB38F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3150" y="5328746"/>
            <a:ext cx="1315277" cy="14055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F2B93D-C73E-7D86-DA4B-CE4DB7FFDA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370" y="239515"/>
            <a:ext cx="9335803" cy="57920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78465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25aceckytcfhwaconferencetemplate.potx" id="{DADECC71-E85A-4B1F-8B9B-8E275ACD2DA2}" vid="{3FD9C2F3-A4AC-41F4-BF05-0C0D0FD02A72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7CD89CC-DDCF-4AA0-A295-AF52544B392F}" vid="{9DB07E85-8466-4702-955C-F47BAD91C90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0F30E28F43D84881B1E447717B93F8" ma:contentTypeVersion="8" ma:contentTypeDescription="Create a new document." ma:contentTypeScope="" ma:versionID="ac7a048db13a328c88eb3bd8876552f7">
  <xsd:schema xmlns:xsd="http://www.w3.org/2001/XMLSchema" xmlns:xs="http://www.w3.org/2001/XMLSchema" xmlns:p="http://schemas.microsoft.com/office/2006/metadata/properties" xmlns:ns2="b47a5aad-adfb-4dac-9d3f-47090e67d565" xmlns:ns3="9c16dc54-5a24-4afd-a61c-664ec7eab416" targetNamespace="http://schemas.microsoft.com/office/2006/metadata/properties" ma:root="true" ma:fieldsID="05ef1fb50c3bd5231898c81644cb9619" ns2:_="" ns3:_="">
    <xsd:import namespace="b47a5aad-adfb-4dac-9d3f-47090e67d565"/>
    <xsd:import namespace="9c16dc54-5a24-4afd-a61c-664ec7eab416"/>
    <xsd:element name="properties">
      <xsd:complexType>
        <xsd:sequence>
          <xsd:element name="documentManagement">
            <xsd:complexType>
              <xsd:all>
                <xsd:element ref="ns2:Speakers" minOccurs="0"/>
                <xsd:element ref="ns2:Day" minOccurs="0"/>
                <xsd:element ref="ns2:Year" minOccurs="0"/>
                <xsd:element ref="ns2:Section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7a5aad-adfb-4dac-9d3f-47090e67d565" elementFormDefault="qualified">
    <xsd:import namespace="http://schemas.microsoft.com/office/2006/documentManagement/types"/>
    <xsd:import namespace="http://schemas.microsoft.com/office/infopath/2007/PartnerControls"/>
    <xsd:element name="Speakers" ma:index="4" nillable="true" ma:displayName="Speakers" ma:internalName="Speakers" ma:readOnly="false">
      <xsd:simpleType>
        <xsd:restriction base="dms:Note">
          <xsd:maxLength value="255"/>
        </xsd:restriction>
      </xsd:simpleType>
    </xsd:element>
    <xsd:element name="Day" ma:index="5" nillable="true" ma:displayName="Day" ma:internalName="Day" ma:readOnly="false">
      <xsd:simpleType>
        <xsd:restriction base="dms:Text">
          <xsd:maxLength value="255"/>
        </xsd:restriction>
      </xsd:simpleType>
    </xsd:element>
    <xsd:element name="Year" ma:index="6" nillable="true" ma:displayName="Year" ma:internalName="Year" ma:readOnly="false">
      <xsd:simpleType>
        <xsd:restriction base="dms:Text">
          <xsd:maxLength value="255"/>
        </xsd:restriction>
      </xsd:simpleType>
    </xsd:element>
    <xsd:element name="Section" ma:index="7" nillable="true" ma:displayName="Section" ma:internalName="Section" ma:readOnly="fals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16dc54-5a24-4afd-a61c-664ec7eab41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8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Year xmlns="b47a5aad-adfb-4dac-9d3f-47090e67d565">2025</Year>
    <Day xmlns="b47a5aad-adfb-4dac-9d3f-47090e67d565">Thursday</Day>
    <Speakers xmlns="b47a5aad-adfb-4dac-9d3f-47090e67d565">Stephen DeWitte</Speakers>
    <Section xmlns="b47a5aad-adfb-4dac-9d3f-47090e67d565">10:50, 3:50</Section>
  </documentManagement>
</p:properties>
</file>

<file path=customXml/itemProps1.xml><?xml version="1.0" encoding="utf-8"?>
<ds:datastoreItem xmlns:ds="http://schemas.openxmlformats.org/officeDocument/2006/customXml" ds:itemID="{0FBB51AE-3815-439C-8FD5-95C07C18D790}"/>
</file>

<file path=customXml/itemProps2.xml><?xml version="1.0" encoding="utf-8"?>
<ds:datastoreItem xmlns:ds="http://schemas.openxmlformats.org/officeDocument/2006/customXml" ds:itemID="{09AB1340-F69A-4C9A-8A56-7E49E8E5FBEA}"/>
</file>

<file path=customXml/itemProps3.xml><?xml version="1.0" encoding="utf-8"?>
<ds:datastoreItem xmlns:ds="http://schemas.openxmlformats.org/officeDocument/2006/customXml" ds:itemID="{DEE0E9FD-C76B-4B1A-8204-0A37D5790803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3002</TotalTime>
  <Words>1384</Words>
  <Application>Microsoft Office PowerPoint</Application>
  <PresentationFormat>Widescreen</PresentationFormat>
  <Paragraphs>536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Aptos</vt:lpstr>
      <vt:lpstr>Aptos Display</vt:lpstr>
      <vt:lpstr>Aptos Narrow</vt:lpstr>
      <vt:lpstr>Arial</vt:lpstr>
      <vt:lpstr>Avenir Next LT Pro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Just Double It Buildiing Planning and Scoping Cost Estimates</dc:title>
  <dc:creator>Jones, Karen G (KYTC)</dc:creator>
  <cp:lastModifiedBy>De Witte, Stephen G (KYTC)</cp:lastModifiedBy>
  <cp:revision>19</cp:revision>
  <dcterms:created xsi:type="dcterms:W3CDTF">2025-07-07T02:26:25Z</dcterms:created>
  <dcterms:modified xsi:type="dcterms:W3CDTF">2025-09-04T02:26:15Z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0x0101009E0F30E28F43D84881B1E447717B93F8</vt:lpwstr>
  </property>
</Properties>
</file>